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Overpass"/>
      <p:regular r:id="rId27"/>
    </p:embeddedFont>
    <p:embeddedFont>
      <p:font typeface="Overpass"/>
      <p:regular r:id="rId28"/>
    </p:embeddedFont>
    <p:embeddedFont>
      <p:font typeface="Overpass"/>
      <p:regular r:id="rId29"/>
    </p:embeddedFont>
    <p:embeddedFont>
      <p:font typeface="Overpass"/>
      <p:regular r:id="rId30"/>
    </p:embeddedFont>
    <p:embeddedFont>
      <p:font typeface="Overpass"/>
      <p:regular r:id="rId31"/>
    </p:embeddedFont>
    <p:embeddedFont>
      <p:font typeface="Overpass"/>
      <p:regular r:id="rId32"/>
    </p:embeddedFont>
    <p:embeddedFont>
      <p:font typeface="Overpass"/>
      <p:regular r:id="rId33"/>
    </p:embeddedFont>
    <p:embeddedFont>
      <p:font typeface="Overpass"/>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021-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7.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svg"/><Relationship Id="rId3" Type="http://schemas.openxmlformats.org/officeDocument/2006/relationships/image" Target="../media/image-19-3.png"/><Relationship Id="rId4" Type="http://schemas.openxmlformats.org/officeDocument/2006/relationships/image" Target="../media/image-19-4.svg"/><Relationship Id="rId5" Type="http://schemas.openxmlformats.org/officeDocument/2006/relationships/image" Target="../media/image-19-5.png"/><Relationship Id="rId6" Type="http://schemas.openxmlformats.org/officeDocument/2006/relationships/image" Target="../media/image-19-6.svg"/><Relationship Id="rId7" Type="http://schemas.openxmlformats.org/officeDocument/2006/relationships/slideLayout" Target="../slideLayouts/slideLayout20.xml"/><Relationship Id="rId8"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37724" y="3121938"/>
            <a:ext cx="12954952" cy="1231821"/>
          </a:xfrm>
          <a:prstGeom prst="rect">
            <a:avLst/>
          </a:prstGeom>
          <a:noFill/>
          <a:ln/>
        </p:spPr>
        <p:txBody>
          <a:bodyPr wrap="square" lIns="0" tIns="0" rIns="0" bIns="0" rtlCol="0" anchor="t"/>
          <a:lstStyle/>
          <a:p>
            <a:pPr algn="l" indent="0" marL="0">
              <a:lnSpc>
                <a:spcPts val="4850"/>
              </a:lnSpc>
              <a:buNone/>
            </a:pPr>
            <a:r>
              <a:rPr lang="en-US" sz="3850" b="1" dirty="0">
                <a:solidFill>
                  <a:srgbClr val="FFFFFF"/>
                </a:solidFill>
                <a:latin typeface="Overpass Bold" pitchFamily="34" charset="0"/>
                <a:ea typeface="Overpass Bold" pitchFamily="34" charset="-122"/>
                <a:cs typeface="Overpass Bold" pitchFamily="34" charset="-120"/>
              </a:rPr>
              <a:t>Data Explorer: Transforming Data Fragmentation into Strategic Intelligence</a:t>
            </a:r>
            <a:endParaRPr lang="en-US" sz="3850" dirty="0"/>
          </a:p>
        </p:txBody>
      </p:sp>
      <p:sp>
        <p:nvSpPr>
          <p:cNvPr id="3" name="Text 1"/>
          <p:cNvSpPr/>
          <p:nvPr/>
        </p:nvSpPr>
        <p:spPr>
          <a:xfrm>
            <a:off x="837724" y="4772620"/>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A technical case study on building unified data intelligence for enterprise architecture governance</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9495" y="637461"/>
            <a:ext cx="6151483" cy="423267"/>
          </a:xfrm>
          <a:prstGeom prst="rect">
            <a:avLst/>
          </a:prstGeom>
          <a:noFill/>
          <a:ln/>
        </p:spPr>
        <p:txBody>
          <a:bodyPr wrap="none" lIns="0" tIns="0" rIns="0" bIns="0" rtlCol="0" anchor="t"/>
          <a:lstStyle/>
          <a:p>
            <a:pPr algn="l" indent="0" marL="0">
              <a:lnSpc>
                <a:spcPts val="3300"/>
              </a:lnSpc>
              <a:buNone/>
            </a:pPr>
            <a:r>
              <a:rPr lang="en-US" sz="2650" b="1" dirty="0">
                <a:solidFill>
                  <a:srgbClr val="FFFFFF"/>
                </a:solidFill>
                <a:latin typeface="Overpass Bold" pitchFamily="34" charset="0"/>
                <a:ea typeface="Overpass Bold" pitchFamily="34" charset="-122"/>
                <a:cs typeface="Overpass Bold" pitchFamily="34" charset="-120"/>
              </a:rPr>
              <a:t>Technical Implementation Components</a:t>
            </a:r>
            <a:endParaRPr lang="en-US" sz="2650" dirty="0"/>
          </a:p>
        </p:txBody>
      </p:sp>
      <p:sp>
        <p:nvSpPr>
          <p:cNvPr id="3" name="Text 1"/>
          <p:cNvSpPr/>
          <p:nvPr/>
        </p:nvSpPr>
        <p:spPr>
          <a:xfrm>
            <a:off x="719495" y="1532811"/>
            <a:ext cx="179784" cy="224790"/>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Overpass Light" pitchFamily="34" charset="0"/>
                <a:ea typeface="Overpass Light" pitchFamily="34" charset="-122"/>
                <a:cs typeface="Overpass Light" pitchFamily="34" charset="-120"/>
              </a:rPr>
              <a:t>01</a:t>
            </a:r>
            <a:endParaRPr lang="en-US" sz="1400" dirty="0"/>
          </a:p>
        </p:txBody>
      </p:sp>
      <p:sp>
        <p:nvSpPr>
          <p:cNvPr id="4" name="Shape 2"/>
          <p:cNvSpPr/>
          <p:nvPr/>
        </p:nvSpPr>
        <p:spPr>
          <a:xfrm>
            <a:off x="719495" y="1815584"/>
            <a:ext cx="6376273" cy="22860"/>
          </a:xfrm>
          <a:prstGeom prst="rect">
            <a:avLst/>
          </a:prstGeom>
          <a:solidFill>
            <a:srgbClr val="F20374"/>
          </a:solidFill>
          <a:ln/>
        </p:spPr>
      </p:sp>
      <p:sp>
        <p:nvSpPr>
          <p:cNvPr id="5" name="Text 3"/>
          <p:cNvSpPr/>
          <p:nvPr/>
        </p:nvSpPr>
        <p:spPr>
          <a:xfrm>
            <a:off x="719495" y="1951196"/>
            <a:ext cx="2116336" cy="264557"/>
          </a:xfrm>
          <a:prstGeom prst="rect">
            <a:avLst/>
          </a:prstGeom>
          <a:noFill/>
          <a:ln/>
        </p:spPr>
        <p:txBody>
          <a:bodyPr wrap="none" lIns="0" tIns="0" rIns="0" bIns="0" rtlCol="0" anchor="t"/>
          <a:lstStyle/>
          <a:p>
            <a:pPr algn="l" indent="0" marL="0">
              <a:lnSpc>
                <a:spcPts val="2050"/>
              </a:lnSpc>
              <a:buNone/>
            </a:pPr>
            <a:r>
              <a:rPr lang="en-US" sz="1650" b="1" dirty="0">
                <a:solidFill>
                  <a:srgbClr val="E5E0DF"/>
                </a:solidFill>
                <a:latin typeface="Overpass Bold" pitchFamily="34" charset="0"/>
                <a:ea typeface="Overpass Bold" pitchFamily="34" charset="-122"/>
                <a:cs typeface="Overpass Bold" pitchFamily="34" charset="-120"/>
              </a:rPr>
              <a:t>Visualization Layer</a:t>
            </a:r>
            <a:endParaRPr lang="en-US" sz="1650" dirty="0"/>
          </a:p>
        </p:txBody>
      </p:sp>
      <p:sp>
        <p:nvSpPr>
          <p:cNvPr id="6" name="Text 4"/>
          <p:cNvSpPr/>
          <p:nvPr/>
        </p:nvSpPr>
        <p:spPr>
          <a:xfrm>
            <a:off x="719495" y="2395538"/>
            <a:ext cx="6376273" cy="57554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Overpass" pitchFamily="34" charset="0"/>
                <a:ea typeface="Overpass" pitchFamily="34" charset="-122"/>
                <a:cs typeface="Overpass" pitchFamily="34" charset="-120"/>
              </a:rPr>
              <a:t>Interactive Tableau dashboards provided real-time visibility into release health, architecture compliance, and governance metrics.</a:t>
            </a:r>
            <a:endParaRPr lang="en-US" sz="1400" dirty="0"/>
          </a:p>
        </p:txBody>
      </p:sp>
      <p:sp>
        <p:nvSpPr>
          <p:cNvPr id="7" name="Text 5"/>
          <p:cNvSpPr/>
          <p:nvPr/>
        </p:nvSpPr>
        <p:spPr>
          <a:xfrm>
            <a:off x="719495" y="3285768"/>
            <a:ext cx="179784" cy="224790"/>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Overpass Light" pitchFamily="34" charset="0"/>
                <a:ea typeface="Overpass Light" pitchFamily="34" charset="-122"/>
                <a:cs typeface="Overpass Light" pitchFamily="34" charset="-120"/>
              </a:rPr>
              <a:t>02</a:t>
            </a:r>
            <a:endParaRPr lang="en-US" sz="1400" dirty="0"/>
          </a:p>
        </p:txBody>
      </p:sp>
      <p:sp>
        <p:nvSpPr>
          <p:cNvPr id="8" name="Shape 6"/>
          <p:cNvSpPr/>
          <p:nvPr/>
        </p:nvSpPr>
        <p:spPr>
          <a:xfrm>
            <a:off x="719495" y="3568541"/>
            <a:ext cx="6376273" cy="22860"/>
          </a:xfrm>
          <a:prstGeom prst="rect">
            <a:avLst/>
          </a:prstGeom>
          <a:solidFill>
            <a:srgbClr val="F20374"/>
          </a:solidFill>
          <a:ln/>
        </p:spPr>
      </p:sp>
      <p:sp>
        <p:nvSpPr>
          <p:cNvPr id="9" name="Text 7"/>
          <p:cNvSpPr/>
          <p:nvPr/>
        </p:nvSpPr>
        <p:spPr>
          <a:xfrm>
            <a:off x="719495" y="3704153"/>
            <a:ext cx="2466261" cy="264557"/>
          </a:xfrm>
          <a:prstGeom prst="rect">
            <a:avLst/>
          </a:prstGeom>
          <a:noFill/>
          <a:ln/>
        </p:spPr>
        <p:txBody>
          <a:bodyPr wrap="none" lIns="0" tIns="0" rIns="0" bIns="0" rtlCol="0" anchor="t"/>
          <a:lstStyle/>
          <a:p>
            <a:pPr algn="l" indent="0" marL="0">
              <a:lnSpc>
                <a:spcPts val="2050"/>
              </a:lnSpc>
              <a:buNone/>
            </a:pPr>
            <a:r>
              <a:rPr lang="en-US" sz="1650" b="1" dirty="0">
                <a:solidFill>
                  <a:srgbClr val="E5E0DF"/>
                </a:solidFill>
                <a:latin typeface="Overpass Bold" pitchFamily="34" charset="0"/>
                <a:ea typeface="Overpass Bold" pitchFamily="34" charset="-122"/>
                <a:cs typeface="Overpass Bold" pitchFamily="34" charset="-120"/>
              </a:rPr>
              <a:t>Security and Compliance</a:t>
            </a:r>
            <a:endParaRPr lang="en-US" sz="1650" dirty="0"/>
          </a:p>
        </p:txBody>
      </p:sp>
      <p:sp>
        <p:nvSpPr>
          <p:cNvPr id="10" name="Text 8"/>
          <p:cNvSpPr/>
          <p:nvPr/>
        </p:nvSpPr>
        <p:spPr>
          <a:xfrm>
            <a:off x="719495" y="4148495"/>
            <a:ext cx="6376273" cy="57554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Overpass" pitchFamily="34" charset="0"/>
                <a:ea typeface="Overpass" pitchFamily="34" charset="-122"/>
                <a:cs typeface="Overpass" pitchFamily="34" charset="-120"/>
              </a:rPr>
              <a:t>Enterprise-grade controls including BAM authentication, CSM key management, and encrypted data transmission.</a:t>
            </a:r>
            <a:endParaRPr lang="en-US" sz="1400" dirty="0"/>
          </a:p>
        </p:txBody>
      </p:sp>
      <p:sp>
        <p:nvSpPr>
          <p:cNvPr id="11" name="Text 9"/>
          <p:cNvSpPr/>
          <p:nvPr/>
        </p:nvSpPr>
        <p:spPr>
          <a:xfrm>
            <a:off x="719495" y="5038725"/>
            <a:ext cx="179784" cy="224790"/>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Overpass Light" pitchFamily="34" charset="0"/>
                <a:ea typeface="Overpass Light" pitchFamily="34" charset="-122"/>
                <a:cs typeface="Overpass Light" pitchFamily="34" charset="-120"/>
              </a:rPr>
              <a:t>03</a:t>
            </a:r>
            <a:endParaRPr lang="en-US" sz="1400" dirty="0"/>
          </a:p>
        </p:txBody>
      </p:sp>
      <p:sp>
        <p:nvSpPr>
          <p:cNvPr id="12" name="Shape 10"/>
          <p:cNvSpPr/>
          <p:nvPr/>
        </p:nvSpPr>
        <p:spPr>
          <a:xfrm>
            <a:off x="719495" y="5321498"/>
            <a:ext cx="6376273" cy="22860"/>
          </a:xfrm>
          <a:prstGeom prst="rect">
            <a:avLst/>
          </a:prstGeom>
          <a:solidFill>
            <a:srgbClr val="F20374"/>
          </a:solidFill>
          <a:ln/>
        </p:spPr>
      </p:sp>
      <p:sp>
        <p:nvSpPr>
          <p:cNvPr id="13" name="Text 11"/>
          <p:cNvSpPr/>
          <p:nvPr/>
        </p:nvSpPr>
        <p:spPr>
          <a:xfrm>
            <a:off x="719495" y="5457111"/>
            <a:ext cx="2830354" cy="264557"/>
          </a:xfrm>
          <a:prstGeom prst="rect">
            <a:avLst/>
          </a:prstGeom>
          <a:noFill/>
          <a:ln/>
        </p:spPr>
        <p:txBody>
          <a:bodyPr wrap="none" lIns="0" tIns="0" rIns="0" bIns="0" rtlCol="0" anchor="t"/>
          <a:lstStyle/>
          <a:p>
            <a:pPr algn="l" indent="0" marL="0">
              <a:lnSpc>
                <a:spcPts val="2050"/>
              </a:lnSpc>
              <a:buNone/>
            </a:pPr>
            <a:r>
              <a:rPr lang="en-US" sz="1650" b="1" dirty="0">
                <a:solidFill>
                  <a:srgbClr val="E5E0DF"/>
                </a:solidFill>
                <a:latin typeface="Overpass Bold" pitchFamily="34" charset="0"/>
                <a:ea typeface="Overpass Bold" pitchFamily="34" charset="-122"/>
                <a:cs typeface="Overpass Bold" pitchFamily="34" charset="-120"/>
              </a:rPr>
              <a:t>Automation and Deployment</a:t>
            </a:r>
            <a:endParaRPr lang="en-US" sz="1650" dirty="0"/>
          </a:p>
        </p:txBody>
      </p:sp>
      <p:sp>
        <p:nvSpPr>
          <p:cNvPr id="14" name="Text 12"/>
          <p:cNvSpPr/>
          <p:nvPr/>
        </p:nvSpPr>
        <p:spPr>
          <a:xfrm>
            <a:off x="719495" y="5901452"/>
            <a:ext cx="6376273" cy="57554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Overpass" pitchFamily="34" charset="0"/>
                <a:ea typeface="Overpass" pitchFamily="34" charset="-122"/>
                <a:cs typeface="Overpass" pitchFamily="34" charset="-120"/>
              </a:rPr>
              <a:t>CI/CD pipelines via GitLab with SonarQube analysis and Prisma container scanning for robust delivery.</a:t>
            </a:r>
            <a:endParaRPr lang="en-US" sz="1400" dirty="0"/>
          </a:p>
        </p:txBody>
      </p:sp>
      <p:sp>
        <p:nvSpPr>
          <p:cNvPr id="15" name="Text 13"/>
          <p:cNvSpPr/>
          <p:nvPr/>
        </p:nvSpPr>
        <p:spPr>
          <a:xfrm>
            <a:off x="7542252" y="1492329"/>
            <a:ext cx="6376273" cy="287774"/>
          </a:xfrm>
          <a:prstGeom prst="rect">
            <a:avLst/>
          </a:prstGeom>
          <a:noFill/>
          <a:ln/>
        </p:spPr>
        <p:txBody>
          <a:bodyPr wrap="none" lIns="0" tIns="0" rIns="0" bIns="0" rtlCol="0" anchor="t"/>
          <a:lstStyle/>
          <a:p>
            <a:pPr algn="l" indent="0" marL="0">
              <a:lnSpc>
                <a:spcPts val="2250"/>
              </a:lnSpc>
              <a:buNone/>
            </a:pPr>
            <a:endParaRPr lang="en-US" sz="1400" dirty="0"/>
          </a:p>
        </p:txBody>
      </p:sp>
      <p:sp>
        <p:nvSpPr>
          <p:cNvPr id="16" name="Text 14"/>
          <p:cNvSpPr/>
          <p:nvPr/>
        </p:nvSpPr>
        <p:spPr>
          <a:xfrm>
            <a:off x="719495" y="7016472"/>
            <a:ext cx="13191411" cy="575548"/>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Overpass" pitchFamily="34" charset="0"/>
                <a:ea typeface="Overpass" pitchFamily="34" charset="-122"/>
                <a:cs typeface="Overpass" pitchFamily="34" charset="-120"/>
              </a:rPr>
              <a:t>The implementation shifted an intricate, manual workflow into an automated, transparent, and dependable system. Governance cycles experienced substantial time reductions, shifting from days to hours, enabling leadership to make informed decisions based on real-time data with increased confidence.</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2015133"/>
            <a:ext cx="3942636"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The New Journey</a:t>
            </a:r>
            <a:endParaRPr lang="en-US" sz="3100" dirty="0"/>
          </a:p>
        </p:txBody>
      </p:sp>
      <p:sp>
        <p:nvSpPr>
          <p:cNvPr id="3" name="Text 1"/>
          <p:cNvSpPr/>
          <p:nvPr/>
        </p:nvSpPr>
        <p:spPr>
          <a:xfrm>
            <a:off x="837724" y="2926675"/>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Turning vision into reality was a journey defined by iteration, learning, and resilience. Building Data Explorer meant navigating complex integration challenges — from configuring containerized Python applications to fine-tuning dependencies and connecting multiple internal systems.</a:t>
            </a:r>
            <a:endParaRPr lang="en-US" sz="1600" dirty="0"/>
          </a:p>
        </p:txBody>
      </p:sp>
      <p:sp>
        <p:nvSpPr>
          <p:cNvPr id="4" name="Text 2"/>
          <p:cNvSpPr/>
          <p:nvPr/>
        </p:nvSpPr>
        <p:spPr>
          <a:xfrm>
            <a:off x="837724" y="4167426"/>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As I established new CI/CD pipelines and automated deployment processes, the team faced hurdles with image builds, library integrations, and secure credential management. Each challenge became a learning milestone, sharpening our approach and strengthening our resolve.</a:t>
            </a:r>
            <a:endParaRPr lang="en-US" sz="1600" dirty="0"/>
          </a:p>
        </p:txBody>
      </p:sp>
      <p:sp>
        <p:nvSpPr>
          <p:cNvPr id="5" name="Text 3"/>
          <p:cNvSpPr/>
          <p:nvPr/>
        </p:nvSpPr>
        <p:spPr>
          <a:xfrm>
            <a:off x="1151811" y="5308759"/>
            <a:ext cx="12640866"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"Every obstacle became part of the transformation story. The successful deployment redefined how the CTO organization interacted with data — shifting from manual reconciliation to intelligent automation."</a:t>
            </a:r>
            <a:endParaRPr lang="en-US" sz="1600" dirty="0"/>
          </a:p>
        </p:txBody>
      </p:sp>
      <p:sp>
        <p:nvSpPr>
          <p:cNvPr id="6" name="Shape 4"/>
          <p:cNvSpPr/>
          <p:nvPr/>
        </p:nvSpPr>
        <p:spPr>
          <a:xfrm>
            <a:off x="837724" y="5073134"/>
            <a:ext cx="22860" cy="1141333"/>
          </a:xfrm>
          <a:prstGeom prst="rect">
            <a:avLst/>
          </a:prstGeom>
          <a:solidFill>
            <a:srgbClr val="F20374"/>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929640"/>
            <a:ext cx="3942636"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Journey Milestones</a:t>
            </a:r>
            <a:endParaRPr lang="en-US" sz="3100" dirty="0"/>
          </a:p>
        </p:txBody>
      </p:sp>
      <p:sp>
        <p:nvSpPr>
          <p:cNvPr id="3" name="Shape 1"/>
          <p:cNvSpPr/>
          <p:nvPr/>
        </p:nvSpPr>
        <p:spPr>
          <a:xfrm>
            <a:off x="837724" y="4117657"/>
            <a:ext cx="12954952" cy="22860"/>
          </a:xfrm>
          <a:prstGeom prst="roundRect">
            <a:avLst>
              <a:gd name="adj" fmla="val 384832"/>
            </a:avLst>
          </a:prstGeom>
          <a:solidFill>
            <a:srgbClr val="971B55"/>
          </a:solidFill>
          <a:ln/>
        </p:spPr>
      </p:sp>
      <p:sp>
        <p:nvSpPr>
          <p:cNvPr id="4" name="Shape 2"/>
          <p:cNvSpPr/>
          <p:nvPr/>
        </p:nvSpPr>
        <p:spPr>
          <a:xfrm>
            <a:off x="3338632" y="3489365"/>
            <a:ext cx="22860" cy="628293"/>
          </a:xfrm>
          <a:prstGeom prst="roundRect">
            <a:avLst>
              <a:gd name="adj" fmla="val 384832"/>
            </a:avLst>
          </a:prstGeom>
          <a:solidFill>
            <a:srgbClr val="971B55"/>
          </a:solidFill>
          <a:ln/>
        </p:spPr>
      </p:sp>
      <p:sp>
        <p:nvSpPr>
          <p:cNvPr id="5" name="Shape 3"/>
          <p:cNvSpPr/>
          <p:nvPr/>
        </p:nvSpPr>
        <p:spPr>
          <a:xfrm>
            <a:off x="3114437" y="3882033"/>
            <a:ext cx="471249" cy="471249"/>
          </a:xfrm>
          <a:prstGeom prst="roundRect">
            <a:avLst>
              <a:gd name="adj" fmla="val 18668"/>
            </a:avLst>
          </a:prstGeom>
          <a:solidFill>
            <a:srgbClr val="7E023C"/>
          </a:solidFill>
          <a:ln w="7620">
            <a:solidFill>
              <a:srgbClr val="971B55"/>
            </a:solidFill>
            <a:prstDash val="solid"/>
          </a:ln>
        </p:spPr>
      </p:sp>
      <p:sp>
        <p:nvSpPr>
          <p:cNvPr id="6" name="Text 4"/>
          <p:cNvSpPr/>
          <p:nvPr/>
        </p:nvSpPr>
        <p:spPr>
          <a:xfrm>
            <a:off x="3202245" y="3932873"/>
            <a:ext cx="295632" cy="369570"/>
          </a:xfrm>
          <a:prstGeom prst="rect">
            <a:avLst/>
          </a:prstGeom>
          <a:noFill/>
          <a:ln/>
        </p:spPr>
        <p:txBody>
          <a:bodyPr wrap="none" lIns="0" tIns="0" rIns="0" bIns="0" rtlCol="0" anchor="t"/>
          <a:lstStyle/>
          <a:p>
            <a:pPr algn="ctr" indent="0" marL="0">
              <a:lnSpc>
                <a:spcPts val="2300"/>
              </a:lnSpc>
              <a:buNone/>
            </a:pPr>
            <a:r>
              <a:rPr lang="en-US" sz="2300" b="1" dirty="0">
                <a:solidFill>
                  <a:srgbClr val="E5E0DF"/>
                </a:solidFill>
                <a:latin typeface="Overpass Bold" pitchFamily="34" charset="0"/>
                <a:ea typeface="Overpass Bold" pitchFamily="34" charset="-122"/>
                <a:cs typeface="Overpass Bold" pitchFamily="34" charset="-120"/>
              </a:rPr>
              <a:t>1</a:t>
            </a:r>
            <a:endParaRPr lang="en-US" sz="2300" dirty="0"/>
          </a:p>
        </p:txBody>
      </p:sp>
      <p:sp>
        <p:nvSpPr>
          <p:cNvPr id="7" name="Text 5"/>
          <p:cNvSpPr/>
          <p:nvPr/>
        </p:nvSpPr>
        <p:spPr>
          <a:xfrm>
            <a:off x="2118003" y="1841183"/>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Challenge Discovery</a:t>
            </a:r>
            <a:endParaRPr lang="en-US" sz="1900" dirty="0"/>
          </a:p>
        </p:txBody>
      </p:sp>
      <p:sp>
        <p:nvSpPr>
          <p:cNvPr id="8" name="Text 6"/>
          <p:cNvSpPr/>
          <p:nvPr/>
        </p:nvSpPr>
        <p:spPr>
          <a:xfrm>
            <a:off x="1047155" y="2274808"/>
            <a:ext cx="4605933" cy="1005126"/>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Identified integration complexities and deployment hurdles across containerized environments</a:t>
            </a:r>
            <a:endParaRPr lang="en-US" sz="1600" dirty="0"/>
          </a:p>
        </p:txBody>
      </p:sp>
      <p:sp>
        <p:nvSpPr>
          <p:cNvPr id="9" name="Shape 7"/>
          <p:cNvSpPr/>
          <p:nvPr/>
        </p:nvSpPr>
        <p:spPr>
          <a:xfrm>
            <a:off x="5982057" y="4117657"/>
            <a:ext cx="22860" cy="628293"/>
          </a:xfrm>
          <a:prstGeom prst="roundRect">
            <a:avLst>
              <a:gd name="adj" fmla="val 384832"/>
            </a:avLst>
          </a:prstGeom>
          <a:solidFill>
            <a:srgbClr val="971B55"/>
          </a:solidFill>
          <a:ln/>
        </p:spPr>
      </p:sp>
      <p:sp>
        <p:nvSpPr>
          <p:cNvPr id="10" name="Shape 8"/>
          <p:cNvSpPr/>
          <p:nvPr/>
        </p:nvSpPr>
        <p:spPr>
          <a:xfrm>
            <a:off x="5757863" y="3882033"/>
            <a:ext cx="471249" cy="471249"/>
          </a:xfrm>
          <a:prstGeom prst="roundRect">
            <a:avLst>
              <a:gd name="adj" fmla="val 18668"/>
            </a:avLst>
          </a:prstGeom>
          <a:solidFill>
            <a:srgbClr val="7E023C"/>
          </a:solidFill>
          <a:ln w="7620">
            <a:solidFill>
              <a:srgbClr val="971B55"/>
            </a:solidFill>
            <a:prstDash val="solid"/>
          </a:ln>
        </p:spPr>
      </p:sp>
      <p:sp>
        <p:nvSpPr>
          <p:cNvPr id="11" name="Text 9"/>
          <p:cNvSpPr/>
          <p:nvPr/>
        </p:nvSpPr>
        <p:spPr>
          <a:xfrm>
            <a:off x="5845671" y="3932873"/>
            <a:ext cx="295632" cy="369570"/>
          </a:xfrm>
          <a:prstGeom prst="rect">
            <a:avLst/>
          </a:prstGeom>
          <a:noFill/>
          <a:ln/>
        </p:spPr>
        <p:txBody>
          <a:bodyPr wrap="none" lIns="0" tIns="0" rIns="0" bIns="0" rtlCol="0" anchor="t"/>
          <a:lstStyle/>
          <a:p>
            <a:pPr algn="ctr" indent="0" marL="0">
              <a:lnSpc>
                <a:spcPts val="2300"/>
              </a:lnSpc>
              <a:buNone/>
            </a:pPr>
            <a:r>
              <a:rPr lang="en-US" sz="2300" b="1" dirty="0">
                <a:solidFill>
                  <a:srgbClr val="E5E0DF"/>
                </a:solidFill>
                <a:latin typeface="Overpass Bold" pitchFamily="34" charset="0"/>
                <a:ea typeface="Overpass Bold" pitchFamily="34" charset="-122"/>
                <a:cs typeface="Overpass Bold" pitchFamily="34" charset="-120"/>
              </a:rPr>
              <a:t>2</a:t>
            </a:r>
            <a:endParaRPr lang="en-US" sz="2300" dirty="0"/>
          </a:p>
        </p:txBody>
      </p:sp>
      <p:sp>
        <p:nvSpPr>
          <p:cNvPr id="12" name="Text 10"/>
          <p:cNvSpPr/>
          <p:nvPr/>
        </p:nvSpPr>
        <p:spPr>
          <a:xfrm>
            <a:off x="4571405" y="4955381"/>
            <a:ext cx="2844165"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Security Implementation</a:t>
            </a:r>
            <a:endParaRPr lang="en-US" sz="1900" dirty="0"/>
          </a:p>
        </p:txBody>
      </p:sp>
      <p:sp>
        <p:nvSpPr>
          <p:cNvPr id="13" name="Text 11"/>
          <p:cNvSpPr/>
          <p:nvPr/>
        </p:nvSpPr>
        <p:spPr>
          <a:xfrm>
            <a:off x="3690461" y="5389007"/>
            <a:ext cx="4606052" cy="670084"/>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Embedded SonarQube, Prisma scanning, and BAM authentication for enterprise standards</a:t>
            </a:r>
            <a:endParaRPr lang="en-US" sz="1600" dirty="0"/>
          </a:p>
        </p:txBody>
      </p:sp>
      <p:sp>
        <p:nvSpPr>
          <p:cNvPr id="14" name="Shape 12"/>
          <p:cNvSpPr/>
          <p:nvPr/>
        </p:nvSpPr>
        <p:spPr>
          <a:xfrm>
            <a:off x="8625364" y="3489365"/>
            <a:ext cx="22860" cy="628293"/>
          </a:xfrm>
          <a:prstGeom prst="roundRect">
            <a:avLst>
              <a:gd name="adj" fmla="val 384832"/>
            </a:avLst>
          </a:prstGeom>
          <a:solidFill>
            <a:srgbClr val="971B55"/>
          </a:solidFill>
          <a:ln/>
        </p:spPr>
      </p:sp>
      <p:sp>
        <p:nvSpPr>
          <p:cNvPr id="15" name="Shape 13"/>
          <p:cNvSpPr/>
          <p:nvPr/>
        </p:nvSpPr>
        <p:spPr>
          <a:xfrm>
            <a:off x="8401169" y="3882033"/>
            <a:ext cx="471249" cy="471249"/>
          </a:xfrm>
          <a:prstGeom prst="roundRect">
            <a:avLst>
              <a:gd name="adj" fmla="val 18668"/>
            </a:avLst>
          </a:prstGeom>
          <a:solidFill>
            <a:srgbClr val="7E023C"/>
          </a:solidFill>
          <a:ln w="7620">
            <a:solidFill>
              <a:srgbClr val="971B55"/>
            </a:solidFill>
            <a:prstDash val="solid"/>
          </a:ln>
        </p:spPr>
      </p:sp>
      <p:sp>
        <p:nvSpPr>
          <p:cNvPr id="16" name="Text 14"/>
          <p:cNvSpPr/>
          <p:nvPr/>
        </p:nvSpPr>
        <p:spPr>
          <a:xfrm>
            <a:off x="8488978" y="3932873"/>
            <a:ext cx="295632" cy="369570"/>
          </a:xfrm>
          <a:prstGeom prst="rect">
            <a:avLst/>
          </a:prstGeom>
          <a:noFill/>
          <a:ln/>
        </p:spPr>
        <p:txBody>
          <a:bodyPr wrap="none" lIns="0" tIns="0" rIns="0" bIns="0" rtlCol="0" anchor="t"/>
          <a:lstStyle/>
          <a:p>
            <a:pPr algn="ctr" indent="0" marL="0">
              <a:lnSpc>
                <a:spcPts val="2300"/>
              </a:lnSpc>
              <a:buNone/>
            </a:pPr>
            <a:r>
              <a:rPr lang="en-US" sz="2300" b="1" dirty="0">
                <a:solidFill>
                  <a:srgbClr val="E5E0DF"/>
                </a:solidFill>
                <a:latin typeface="Overpass Bold" pitchFamily="34" charset="0"/>
                <a:ea typeface="Overpass Bold" pitchFamily="34" charset="-122"/>
                <a:cs typeface="Overpass Bold" pitchFamily="34" charset="-120"/>
              </a:rPr>
              <a:t>3</a:t>
            </a:r>
            <a:endParaRPr lang="en-US" sz="2300" dirty="0"/>
          </a:p>
        </p:txBody>
      </p:sp>
      <p:sp>
        <p:nvSpPr>
          <p:cNvPr id="17" name="Text 15"/>
          <p:cNvSpPr/>
          <p:nvPr/>
        </p:nvSpPr>
        <p:spPr>
          <a:xfrm>
            <a:off x="7404735" y="1841183"/>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Platform Launch</a:t>
            </a:r>
            <a:endParaRPr lang="en-US" sz="1900" dirty="0"/>
          </a:p>
        </p:txBody>
      </p:sp>
      <p:sp>
        <p:nvSpPr>
          <p:cNvPr id="18" name="Text 16"/>
          <p:cNvSpPr/>
          <p:nvPr/>
        </p:nvSpPr>
        <p:spPr>
          <a:xfrm>
            <a:off x="6333768" y="2274808"/>
            <a:ext cx="4606052" cy="670084"/>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Successfully deployed unified data intelligence platform to production</a:t>
            </a:r>
            <a:endParaRPr lang="en-US" sz="1600" dirty="0"/>
          </a:p>
        </p:txBody>
      </p:sp>
      <p:sp>
        <p:nvSpPr>
          <p:cNvPr id="19" name="Shape 17"/>
          <p:cNvSpPr/>
          <p:nvPr/>
        </p:nvSpPr>
        <p:spPr>
          <a:xfrm>
            <a:off x="11268789" y="4117657"/>
            <a:ext cx="22860" cy="628293"/>
          </a:xfrm>
          <a:prstGeom prst="roundRect">
            <a:avLst>
              <a:gd name="adj" fmla="val 384832"/>
            </a:avLst>
          </a:prstGeom>
          <a:solidFill>
            <a:srgbClr val="971B55"/>
          </a:solidFill>
          <a:ln/>
        </p:spPr>
      </p:sp>
      <p:sp>
        <p:nvSpPr>
          <p:cNvPr id="20" name="Shape 18"/>
          <p:cNvSpPr/>
          <p:nvPr/>
        </p:nvSpPr>
        <p:spPr>
          <a:xfrm>
            <a:off x="11044595" y="3882033"/>
            <a:ext cx="471249" cy="471249"/>
          </a:xfrm>
          <a:prstGeom prst="roundRect">
            <a:avLst>
              <a:gd name="adj" fmla="val 18668"/>
            </a:avLst>
          </a:prstGeom>
          <a:solidFill>
            <a:srgbClr val="7E023C"/>
          </a:solidFill>
          <a:ln w="7620">
            <a:solidFill>
              <a:srgbClr val="971B55"/>
            </a:solidFill>
            <a:prstDash val="solid"/>
          </a:ln>
        </p:spPr>
      </p:sp>
      <p:sp>
        <p:nvSpPr>
          <p:cNvPr id="21" name="Text 19"/>
          <p:cNvSpPr/>
          <p:nvPr/>
        </p:nvSpPr>
        <p:spPr>
          <a:xfrm>
            <a:off x="11132403" y="3932873"/>
            <a:ext cx="295632" cy="369570"/>
          </a:xfrm>
          <a:prstGeom prst="rect">
            <a:avLst/>
          </a:prstGeom>
          <a:noFill/>
          <a:ln/>
        </p:spPr>
        <p:txBody>
          <a:bodyPr wrap="none" lIns="0" tIns="0" rIns="0" bIns="0" rtlCol="0" anchor="t"/>
          <a:lstStyle/>
          <a:p>
            <a:pPr algn="ctr" indent="0" marL="0">
              <a:lnSpc>
                <a:spcPts val="2300"/>
              </a:lnSpc>
              <a:buNone/>
            </a:pPr>
            <a:r>
              <a:rPr lang="en-US" sz="2300" b="1" dirty="0">
                <a:solidFill>
                  <a:srgbClr val="E5E0DF"/>
                </a:solidFill>
                <a:latin typeface="Overpass Bold" pitchFamily="34" charset="0"/>
                <a:ea typeface="Overpass Bold" pitchFamily="34" charset="-122"/>
                <a:cs typeface="Overpass Bold" pitchFamily="34" charset="-120"/>
              </a:rPr>
              <a:t>4</a:t>
            </a:r>
            <a:endParaRPr lang="en-US" sz="2300" dirty="0"/>
          </a:p>
        </p:txBody>
      </p:sp>
      <p:sp>
        <p:nvSpPr>
          <p:cNvPr id="22" name="Text 20"/>
          <p:cNvSpPr/>
          <p:nvPr/>
        </p:nvSpPr>
        <p:spPr>
          <a:xfrm>
            <a:off x="9946719" y="4955381"/>
            <a:ext cx="2666881"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Culture Transformation</a:t>
            </a:r>
            <a:endParaRPr lang="en-US" sz="1900" dirty="0"/>
          </a:p>
        </p:txBody>
      </p:sp>
      <p:sp>
        <p:nvSpPr>
          <p:cNvPr id="23" name="Text 21"/>
          <p:cNvSpPr/>
          <p:nvPr/>
        </p:nvSpPr>
        <p:spPr>
          <a:xfrm>
            <a:off x="8977193" y="5389007"/>
            <a:ext cx="4606052" cy="670084"/>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Established foundation for data-driven decision-making across CTO organization</a:t>
            </a:r>
            <a:endParaRPr lang="en-US" sz="1600" dirty="0"/>
          </a:p>
        </p:txBody>
      </p:sp>
      <p:sp>
        <p:nvSpPr>
          <p:cNvPr id="24" name="Text 22"/>
          <p:cNvSpPr/>
          <p:nvPr/>
        </p:nvSpPr>
        <p:spPr>
          <a:xfrm>
            <a:off x="837724" y="6294715"/>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For the first time, architects and leaders could depend on accurate, unified insights to make faster, more confident decisions. But this journey was never just about technology. It was about laying the foundation for a data-driven culture — one that continues to evolve, innovate, and empower teams across the enterprise.</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2125504"/>
            <a:ext cx="5399842"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Strategic Impact &amp; Outcomes</a:t>
            </a:r>
            <a:endParaRPr lang="en-US" sz="3100" dirty="0"/>
          </a:p>
        </p:txBody>
      </p:sp>
      <p:sp>
        <p:nvSpPr>
          <p:cNvPr id="3" name="Text 1"/>
          <p:cNvSpPr/>
          <p:nvPr/>
        </p:nvSpPr>
        <p:spPr>
          <a:xfrm>
            <a:off x="837724" y="3037046"/>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launch of Data Explorer marked a turning point for the CTO organization — transforming data governance from a manual, fragmented process into an intelligent, automated capability. Within months of implementation, the impact was evident:</a:t>
            </a:r>
            <a:endParaRPr lang="en-US" sz="1600" dirty="0"/>
          </a:p>
        </p:txBody>
      </p:sp>
      <p:sp>
        <p:nvSpPr>
          <p:cNvPr id="4" name="Text 2"/>
          <p:cNvSpPr/>
          <p:nvPr/>
        </p:nvSpPr>
        <p:spPr>
          <a:xfrm>
            <a:off x="837724" y="4047411"/>
            <a:ext cx="4143732" cy="691158"/>
          </a:xfrm>
          <a:prstGeom prst="rect">
            <a:avLst/>
          </a:prstGeom>
          <a:noFill/>
          <a:ln/>
        </p:spPr>
        <p:txBody>
          <a:bodyPr wrap="none" lIns="0" tIns="0" rIns="0" bIns="0" rtlCol="0" anchor="t"/>
          <a:lstStyle/>
          <a:p>
            <a:pPr algn="ctr" indent="0" marL="0">
              <a:lnSpc>
                <a:spcPts val="5400"/>
              </a:lnSpc>
              <a:buNone/>
            </a:pPr>
            <a:r>
              <a:rPr lang="en-US" sz="5400" b="1" dirty="0">
                <a:solidFill>
                  <a:srgbClr val="E5E0DF"/>
                </a:solidFill>
                <a:latin typeface="Overpass Bold" pitchFamily="34" charset="0"/>
                <a:ea typeface="Overpass Bold" pitchFamily="34" charset="-122"/>
                <a:cs typeface="Overpass Bold" pitchFamily="34" charset="-120"/>
              </a:rPr>
              <a:t>65%</a:t>
            </a:r>
            <a:endParaRPr lang="en-US" sz="5400" dirty="0"/>
          </a:p>
        </p:txBody>
      </p:sp>
      <p:sp>
        <p:nvSpPr>
          <p:cNvPr id="5" name="Text 3"/>
          <p:cNvSpPr/>
          <p:nvPr/>
        </p:nvSpPr>
        <p:spPr>
          <a:xfrm>
            <a:off x="1677472" y="5000268"/>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Efficiency Gains</a:t>
            </a:r>
            <a:endParaRPr lang="en-US" sz="1900" dirty="0"/>
          </a:p>
        </p:txBody>
      </p:sp>
      <p:sp>
        <p:nvSpPr>
          <p:cNvPr id="6" name="Text 4"/>
          <p:cNvSpPr/>
          <p:nvPr/>
        </p:nvSpPr>
        <p:spPr>
          <a:xfrm>
            <a:off x="837724" y="5433893"/>
            <a:ext cx="4143732" cy="670084"/>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Manual reporting time reduced, allowing focus on analysis and strategy</a:t>
            </a:r>
            <a:endParaRPr lang="en-US" sz="1600" dirty="0"/>
          </a:p>
        </p:txBody>
      </p:sp>
      <p:sp>
        <p:nvSpPr>
          <p:cNvPr id="7" name="Text 5"/>
          <p:cNvSpPr/>
          <p:nvPr/>
        </p:nvSpPr>
        <p:spPr>
          <a:xfrm>
            <a:off x="5243274" y="4047411"/>
            <a:ext cx="4143732" cy="691158"/>
          </a:xfrm>
          <a:prstGeom prst="rect">
            <a:avLst/>
          </a:prstGeom>
          <a:noFill/>
          <a:ln/>
        </p:spPr>
        <p:txBody>
          <a:bodyPr wrap="none" lIns="0" tIns="0" rIns="0" bIns="0" rtlCol="0" anchor="t"/>
          <a:lstStyle/>
          <a:p>
            <a:pPr algn="ctr" indent="0" marL="0">
              <a:lnSpc>
                <a:spcPts val="5400"/>
              </a:lnSpc>
              <a:buNone/>
            </a:pPr>
            <a:r>
              <a:rPr lang="en-US" sz="5400" b="1" dirty="0">
                <a:solidFill>
                  <a:srgbClr val="E5E0DF"/>
                </a:solidFill>
                <a:latin typeface="Overpass Bold" pitchFamily="34" charset="0"/>
                <a:ea typeface="Overpass Bold" pitchFamily="34" charset="-122"/>
                <a:cs typeface="Overpass Bold" pitchFamily="34" charset="-120"/>
              </a:rPr>
              <a:t>100%</a:t>
            </a:r>
            <a:endParaRPr lang="en-US" sz="5400" dirty="0"/>
          </a:p>
        </p:txBody>
      </p:sp>
      <p:sp>
        <p:nvSpPr>
          <p:cNvPr id="8" name="Text 6"/>
          <p:cNvSpPr/>
          <p:nvPr/>
        </p:nvSpPr>
        <p:spPr>
          <a:xfrm>
            <a:off x="6083022" y="5000268"/>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Improved Accuracy</a:t>
            </a:r>
            <a:endParaRPr lang="en-US" sz="1900" dirty="0"/>
          </a:p>
        </p:txBody>
      </p:sp>
      <p:sp>
        <p:nvSpPr>
          <p:cNvPr id="9" name="Text 7"/>
          <p:cNvSpPr/>
          <p:nvPr/>
        </p:nvSpPr>
        <p:spPr>
          <a:xfrm>
            <a:off x="5243274" y="5433893"/>
            <a:ext cx="4143732" cy="670084"/>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Automated validation eliminated discrepancies across systems</a:t>
            </a:r>
            <a:endParaRPr lang="en-US" sz="1600" dirty="0"/>
          </a:p>
        </p:txBody>
      </p:sp>
      <p:sp>
        <p:nvSpPr>
          <p:cNvPr id="10" name="Text 8"/>
          <p:cNvSpPr/>
          <p:nvPr/>
        </p:nvSpPr>
        <p:spPr>
          <a:xfrm>
            <a:off x="9648825" y="4047411"/>
            <a:ext cx="4143851" cy="691158"/>
          </a:xfrm>
          <a:prstGeom prst="rect">
            <a:avLst/>
          </a:prstGeom>
          <a:noFill/>
          <a:ln/>
        </p:spPr>
        <p:txBody>
          <a:bodyPr wrap="none" lIns="0" tIns="0" rIns="0" bIns="0" rtlCol="0" anchor="t"/>
          <a:lstStyle/>
          <a:p>
            <a:pPr algn="ctr" indent="0" marL="0">
              <a:lnSpc>
                <a:spcPts val="5400"/>
              </a:lnSpc>
              <a:buNone/>
            </a:pPr>
            <a:r>
              <a:rPr lang="en-US" sz="5400" b="1" dirty="0">
                <a:solidFill>
                  <a:srgbClr val="E5E0DF"/>
                </a:solidFill>
                <a:latin typeface="Overpass Bold" pitchFamily="34" charset="0"/>
                <a:ea typeface="Overpass Bold" pitchFamily="34" charset="-122"/>
                <a:cs typeface="Overpass Bold" pitchFamily="34" charset="-120"/>
              </a:rPr>
              <a:t>10x</a:t>
            </a:r>
            <a:endParaRPr lang="en-US" sz="5400" dirty="0"/>
          </a:p>
        </p:txBody>
      </p:sp>
      <p:sp>
        <p:nvSpPr>
          <p:cNvPr id="11" name="Text 9"/>
          <p:cNvSpPr/>
          <p:nvPr/>
        </p:nvSpPr>
        <p:spPr>
          <a:xfrm>
            <a:off x="10488692" y="5000268"/>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Faster Decisions</a:t>
            </a:r>
            <a:endParaRPr lang="en-US" sz="1900" dirty="0"/>
          </a:p>
        </p:txBody>
      </p:sp>
      <p:sp>
        <p:nvSpPr>
          <p:cNvPr id="12" name="Text 10"/>
          <p:cNvSpPr/>
          <p:nvPr/>
        </p:nvSpPr>
        <p:spPr>
          <a:xfrm>
            <a:off x="9648825" y="5433893"/>
            <a:ext cx="4143851" cy="670084"/>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Real-time insights enabled quicker, more informed leadership decisions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2254448"/>
            <a:ext cx="5094923"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Transformational Outcomes</a:t>
            </a:r>
            <a:endParaRPr lang="en-US" sz="3100" dirty="0"/>
          </a:p>
        </p:txBody>
      </p:sp>
      <p:sp>
        <p:nvSpPr>
          <p:cNvPr id="3" name="Shape 1"/>
          <p:cNvSpPr/>
          <p:nvPr/>
        </p:nvSpPr>
        <p:spPr>
          <a:xfrm>
            <a:off x="837724" y="3165991"/>
            <a:ext cx="6372701" cy="1903333"/>
          </a:xfrm>
          <a:prstGeom prst="roundRect">
            <a:avLst>
              <a:gd name="adj" fmla="val 4622"/>
            </a:avLst>
          </a:prstGeom>
          <a:solidFill>
            <a:srgbClr val="252222">
              <a:alpha val="95000"/>
            </a:srgbClr>
          </a:solidFill>
          <a:ln w="22860">
            <a:solidFill>
              <a:srgbClr val="971B55"/>
            </a:solidFill>
            <a:prstDash val="solid"/>
          </a:ln>
        </p:spPr>
      </p:sp>
      <p:sp>
        <p:nvSpPr>
          <p:cNvPr id="4" name="Text 2"/>
          <p:cNvSpPr/>
          <p:nvPr/>
        </p:nvSpPr>
        <p:spPr>
          <a:xfrm>
            <a:off x="1070015" y="3398282"/>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Cultural Shift</a:t>
            </a:r>
            <a:endParaRPr lang="en-US" sz="1900" dirty="0"/>
          </a:p>
        </p:txBody>
      </p:sp>
      <p:sp>
        <p:nvSpPr>
          <p:cNvPr id="5" name="Text 3"/>
          <p:cNvSpPr/>
          <p:nvPr/>
        </p:nvSpPr>
        <p:spPr>
          <a:xfrm>
            <a:off x="1070015" y="3831908"/>
            <a:ext cx="5908119"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platform fostered a data-driven mindset, encouraging collaboration between technical and business teams and reducing organizational silos.</a:t>
            </a:r>
            <a:endParaRPr lang="en-US" sz="1600" dirty="0"/>
          </a:p>
        </p:txBody>
      </p:sp>
      <p:sp>
        <p:nvSpPr>
          <p:cNvPr id="6" name="Shape 4"/>
          <p:cNvSpPr/>
          <p:nvPr/>
        </p:nvSpPr>
        <p:spPr>
          <a:xfrm>
            <a:off x="7419856" y="3165991"/>
            <a:ext cx="6372820" cy="1903333"/>
          </a:xfrm>
          <a:prstGeom prst="roundRect">
            <a:avLst>
              <a:gd name="adj" fmla="val 4622"/>
            </a:avLst>
          </a:prstGeom>
          <a:solidFill>
            <a:srgbClr val="252222">
              <a:alpha val="95000"/>
            </a:srgbClr>
          </a:solidFill>
          <a:ln w="22860">
            <a:solidFill>
              <a:srgbClr val="971B55"/>
            </a:solidFill>
            <a:prstDash val="solid"/>
          </a:ln>
        </p:spPr>
      </p:sp>
      <p:sp>
        <p:nvSpPr>
          <p:cNvPr id="7" name="Text 5"/>
          <p:cNvSpPr/>
          <p:nvPr/>
        </p:nvSpPr>
        <p:spPr>
          <a:xfrm>
            <a:off x="7652147" y="3398282"/>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Scalable Foundation</a:t>
            </a:r>
            <a:endParaRPr lang="en-US" sz="1900" dirty="0"/>
          </a:p>
        </p:txBody>
      </p:sp>
      <p:sp>
        <p:nvSpPr>
          <p:cNvPr id="8" name="Text 6"/>
          <p:cNvSpPr/>
          <p:nvPr/>
        </p:nvSpPr>
        <p:spPr>
          <a:xfrm>
            <a:off x="7652147" y="3831908"/>
            <a:ext cx="5908238"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Modular design allowed rapid integration of new data sources and set the stage for AI-driven analytics and predictive insights.</a:t>
            </a:r>
            <a:endParaRPr lang="en-US" sz="1600" dirty="0"/>
          </a:p>
        </p:txBody>
      </p:sp>
      <p:sp>
        <p:nvSpPr>
          <p:cNvPr id="9" name="Text 7"/>
          <p:cNvSpPr/>
          <p:nvPr/>
        </p:nvSpPr>
        <p:spPr>
          <a:xfrm>
            <a:off x="837724" y="5304949"/>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Data Explorer didn't just solve a technical problem — it redefined how the CTO organization understands and manages its digital ecosystem. It created a culture of transparency, accountability, and continuous improvement.</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37724" y="1973342"/>
            <a:ext cx="3942636"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Force Multiplier</a:t>
            </a:r>
            <a:endParaRPr lang="en-US" sz="3100" dirty="0"/>
          </a:p>
        </p:txBody>
      </p:sp>
      <p:sp>
        <p:nvSpPr>
          <p:cNvPr id="3" name="Text 1"/>
          <p:cNvSpPr/>
          <p:nvPr/>
        </p:nvSpPr>
        <p:spPr>
          <a:xfrm>
            <a:off x="837724" y="2884884"/>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From the very beginning, I saw Data Explorer not just as a product, but as an enabler — a way to amplify the capabilities of every architect and team. Before its creation, architects spent hours manually compiling data from multiple systems to understand application health.</a:t>
            </a:r>
            <a:endParaRPr lang="en-US" sz="1600" dirty="0"/>
          </a:p>
        </p:txBody>
      </p:sp>
      <p:sp>
        <p:nvSpPr>
          <p:cNvPr id="4" name="Text 2"/>
          <p:cNvSpPr/>
          <p:nvPr/>
        </p:nvSpPr>
        <p:spPr>
          <a:xfrm>
            <a:off x="837724" y="3790593"/>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By centralizing this information into a unified platform, I multiplied team effectiveness — turning a repetitive, manual task into an automated, intelligent process. Beyond technology, I focused on knowledge sharing through walkthrough sessions with architects and operations teams, helping them leverage the platform for real-time governance and analytics.</a:t>
            </a:r>
            <a:endParaRPr lang="en-US" sz="1600" dirty="0"/>
          </a:p>
        </p:txBody>
      </p:sp>
      <p:sp>
        <p:nvSpPr>
          <p:cNvPr id="5" name="Shape 3"/>
          <p:cNvSpPr/>
          <p:nvPr/>
        </p:nvSpPr>
        <p:spPr>
          <a:xfrm>
            <a:off x="837724" y="5031343"/>
            <a:ext cx="12954952" cy="1224915"/>
          </a:xfrm>
          <a:prstGeom prst="roundRect">
            <a:avLst>
              <a:gd name="adj" fmla="val 7182"/>
            </a:avLst>
          </a:prstGeom>
          <a:solidFill>
            <a:srgbClr val="4C0124"/>
          </a:solidFill>
          <a:ln/>
        </p:spPr>
      </p:sp>
      <p:pic>
        <p:nvPicPr>
          <p:cNvPr id="6" name="Image 0" descr="preencoded.png">    </p:cNvPr>
          <p:cNvPicPr>
            <a:picLocks noChangeAspect="1"/>
          </p:cNvPicPr>
          <p:nvPr/>
        </p:nvPicPr>
        <p:blipFill>
          <a:blip r:embed="rId1"/>
          <a:stretch>
            <a:fillRect/>
          </a:stretch>
        </p:blipFill>
        <p:spPr>
          <a:xfrm>
            <a:off x="1047155" y="5323046"/>
            <a:ext cx="261818" cy="209431"/>
          </a:xfrm>
          <a:prstGeom prst="rect">
            <a:avLst/>
          </a:prstGeom>
        </p:spPr>
      </p:pic>
      <p:sp>
        <p:nvSpPr>
          <p:cNvPr id="7" name="Text 4"/>
          <p:cNvSpPr/>
          <p:nvPr/>
        </p:nvSpPr>
        <p:spPr>
          <a:xfrm>
            <a:off x="1518404" y="5293043"/>
            <a:ext cx="12064841" cy="670084"/>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Overpass" pitchFamily="34" charset="0"/>
                <a:ea typeface="Overpass" pitchFamily="34" charset="-122"/>
                <a:cs typeface="Overpass" pitchFamily="34" charset="-120"/>
              </a:rPr>
              <a:t>This empowerment helped reduce dependency on a few key individuals and fostered a culture of shared ownership. Data Explorer became a true force multiplier — freeing teams to focus on strategy, design, and innovation rather than data wrangling.</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37724" y="1405652"/>
            <a:ext cx="3969901"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 Execution &amp; Delivery</a:t>
            </a:r>
            <a:endParaRPr lang="en-US" sz="3100" dirty="0"/>
          </a:p>
        </p:txBody>
      </p:sp>
      <p:sp>
        <p:nvSpPr>
          <p:cNvPr id="3" name="Text 1"/>
          <p:cNvSpPr/>
          <p:nvPr/>
        </p:nvSpPr>
        <p:spPr>
          <a:xfrm>
            <a:off x="837724" y="2317194"/>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Delivering Data Explorer required clear vision, structured execution, and disciplined delivery. I led the initiative from concept to production — defining scope, aligning stakeholders, and managing cross-functional dependencies across architecture, DevOps, and governance teams.</a:t>
            </a:r>
            <a:endParaRPr lang="en-US" sz="1600" dirty="0"/>
          </a:p>
        </p:txBody>
      </p:sp>
      <p:pic>
        <p:nvPicPr>
          <p:cNvPr id="4" name="Image 0" descr="preencoded.png">    </p:cNvPr>
          <p:cNvPicPr>
            <a:picLocks noChangeAspect="1"/>
          </p:cNvPicPr>
          <p:nvPr/>
        </p:nvPicPr>
        <p:blipFill>
          <a:blip r:embed="rId1"/>
          <a:stretch>
            <a:fillRect/>
          </a:stretch>
        </p:blipFill>
        <p:spPr>
          <a:xfrm>
            <a:off x="837724" y="3222903"/>
            <a:ext cx="4318278" cy="837724"/>
          </a:xfrm>
          <a:prstGeom prst="rect">
            <a:avLst/>
          </a:prstGeom>
        </p:spPr>
      </p:pic>
      <p:sp>
        <p:nvSpPr>
          <p:cNvPr id="5" name="Text 2"/>
          <p:cNvSpPr/>
          <p:nvPr/>
        </p:nvSpPr>
        <p:spPr>
          <a:xfrm>
            <a:off x="1047155" y="4270058"/>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Iterative Delivery</a:t>
            </a:r>
            <a:endParaRPr lang="en-US" sz="1900" dirty="0"/>
          </a:p>
        </p:txBody>
      </p:sp>
      <p:sp>
        <p:nvSpPr>
          <p:cNvPr id="6" name="Text 3"/>
          <p:cNvSpPr/>
          <p:nvPr/>
        </p:nvSpPr>
        <p:spPr>
          <a:xfrm>
            <a:off x="1047155" y="4703683"/>
            <a:ext cx="3899416"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Started with MVP integrating key systems, then expanded coverage with each sprint</a:t>
            </a:r>
            <a:endParaRPr lang="en-US" sz="1600" dirty="0"/>
          </a:p>
        </p:txBody>
      </p:sp>
      <p:pic>
        <p:nvPicPr>
          <p:cNvPr id="7" name="Image 1" descr="preencoded.png">    </p:cNvPr>
          <p:cNvPicPr>
            <a:picLocks noChangeAspect="1"/>
          </p:cNvPicPr>
          <p:nvPr/>
        </p:nvPicPr>
        <p:blipFill>
          <a:blip r:embed="rId2"/>
          <a:stretch>
            <a:fillRect/>
          </a:stretch>
        </p:blipFill>
        <p:spPr>
          <a:xfrm>
            <a:off x="5156002" y="3222903"/>
            <a:ext cx="4318278" cy="837724"/>
          </a:xfrm>
          <a:prstGeom prst="rect">
            <a:avLst/>
          </a:prstGeom>
        </p:spPr>
      </p:pic>
      <p:sp>
        <p:nvSpPr>
          <p:cNvPr id="8" name="Text 4"/>
          <p:cNvSpPr/>
          <p:nvPr/>
        </p:nvSpPr>
        <p:spPr>
          <a:xfrm>
            <a:off x="5365433" y="4270058"/>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Quality Balance</a:t>
            </a:r>
            <a:endParaRPr lang="en-US" sz="1900" dirty="0"/>
          </a:p>
        </p:txBody>
      </p:sp>
      <p:sp>
        <p:nvSpPr>
          <p:cNvPr id="9" name="Text 5"/>
          <p:cNvSpPr/>
          <p:nvPr/>
        </p:nvSpPr>
        <p:spPr>
          <a:xfrm>
            <a:off x="5365433" y="4703683"/>
            <a:ext cx="3899416"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Balanced timelines, quality, and priorities to deliver incremental value</a:t>
            </a:r>
            <a:endParaRPr lang="en-US" sz="1600" dirty="0"/>
          </a:p>
        </p:txBody>
      </p:sp>
      <p:pic>
        <p:nvPicPr>
          <p:cNvPr id="10" name="Image 2" descr="preencoded.png">    </p:cNvPr>
          <p:cNvPicPr>
            <a:picLocks noChangeAspect="1"/>
          </p:cNvPicPr>
          <p:nvPr/>
        </p:nvPicPr>
        <p:blipFill>
          <a:blip r:embed="rId3"/>
          <a:stretch>
            <a:fillRect/>
          </a:stretch>
        </p:blipFill>
        <p:spPr>
          <a:xfrm>
            <a:off x="9474279" y="3222903"/>
            <a:ext cx="4318278" cy="837724"/>
          </a:xfrm>
          <a:prstGeom prst="rect">
            <a:avLst/>
          </a:prstGeom>
        </p:spPr>
      </p:pic>
      <p:sp>
        <p:nvSpPr>
          <p:cNvPr id="11" name="Text 6"/>
          <p:cNvSpPr/>
          <p:nvPr/>
        </p:nvSpPr>
        <p:spPr>
          <a:xfrm>
            <a:off x="9683710" y="4270058"/>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Production Success</a:t>
            </a:r>
            <a:endParaRPr lang="en-US" sz="1900" dirty="0"/>
          </a:p>
        </p:txBody>
      </p:sp>
      <p:sp>
        <p:nvSpPr>
          <p:cNvPr id="12" name="Text 7"/>
          <p:cNvSpPr/>
          <p:nvPr/>
        </p:nvSpPr>
        <p:spPr>
          <a:xfrm>
            <a:off x="9683710" y="4703683"/>
            <a:ext cx="3899416"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Launched on time with immediate impact on governance workflows</a:t>
            </a:r>
            <a:endParaRPr lang="en-US" sz="1600" dirty="0"/>
          </a:p>
        </p:txBody>
      </p:sp>
      <p:sp>
        <p:nvSpPr>
          <p:cNvPr id="13" name="Text 8"/>
          <p:cNvSpPr/>
          <p:nvPr/>
        </p:nvSpPr>
        <p:spPr>
          <a:xfrm>
            <a:off x="837724" y="6153864"/>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By embedding CI/CD pipelines, automated testing, and container security checks, I ensured consistent delivery velocity and quality. This principle of execution excellence turned a conceptual idea into a tangible, high-impact solution adopted enterprise-wide.</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715328"/>
            <a:ext cx="3942636"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Technical Acumen</a:t>
            </a:r>
            <a:endParaRPr lang="en-US" sz="3100" dirty="0"/>
          </a:p>
        </p:txBody>
      </p:sp>
      <p:sp>
        <p:nvSpPr>
          <p:cNvPr id="3" name="Text 1"/>
          <p:cNvSpPr/>
          <p:nvPr/>
        </p:nvSpPr>
        <p:spPr>
          <a:xfrm>
            <a:off x="837724" y="1626870"/>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At its core, Data Explorer was a deeply technical initiative that required end-to-end engineering expertise — from architecture design to automated delivery and production release.</a:t>
            </a:r>
            <a:endParaRPr lang="en-US" sz="1600" dirty="0"/>
          </a:p>
        </p:txBody>
      </p:sp>
      <p:sp>
        <p:nvSpPr>
          <p:cNvPr id="4" name="Text 2"/>
          <p:cNvSpPr/>
          <p:nvPr/>
        </p:nvSpPr>
        <p:spPr>
          <a:xfrm>
            <a:off x="837724" y="2742009"/>
            <a:ext cx="2790944" cy="308015"/>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Architecture Excellence</a:t>
            </a:r>
            <a:endParaRPr lang="en-US" sz="1900" dirty="0"/>
          </a:p>
        </p:txBody>
      </p:sp>
      <p:sp>
        <p:nvSpPr>
          <p:cNvPr id="5" name="Text 3"/>
          <p:cNvSpPr/>
          <p:nvPr/>
        </p:nvSpPr>
        <p:spPr>
          <a:xfrm>
            <a:off x="837724" y="3259455"/>
            <a:ext cx="6221968" cy="670084"/>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Microservices-based platform using Python (Flask and FastAPI)</a:t>
            </a:r>
            <a:endParaRPr lang="en-US" sz="1600" dirty="0"/>
          </a:p>
        </p:txBody>
      </p:sp>
      <p:sp>
        <p:nvSpPr>
          <p:cNvPr id="6" name="Text 4"/>
          <p:cNvSpPr/>
          <p:nvPr/>
        </p:nvSpPr>
        <p:spPr>
          <a:xfrm>
            <a:off x="837724" y="4002762"/>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Deployed on OpenShift for scalability and resilience</a:t>
            </a:r>
            <a:endParaRPr lang="en-US" sz="1600" dirty="0"/>
          </a:p>
        </p:txBody>
      </p:sp>
      <p:sp>
        <p:nvSpPr>
          <p:cNvPr id="7" name="Text 5"/>
          <p:cNvSpPr/>
          <p:nvPr/>
        </p:nvSpPr>
        <p:spPr>
          <a:xfrm>
            <a:off x="837724" y="4411028"/>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Dagster orchestration for complex data workflows</a:t>
            </a:r>
            <a:endParaRPr lang="en-US" sz="1600" dirty="0"/>
          </a:p>
        </p:txBody>
      </p:sp>
      <p:sp>
        <p:nvSpPr>
          <p:cNvPr id="8" name="Text 6"/>
          <p:cNvSpPr/>
          <p:nvPr/>
        </p:nvSpPr>
        <p:spPr>
          <a:xfrm>
            <a:off x="837724" y="4819293"/>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S3-compatible Parquet storage for optimal performance</a:t>
            </a:r>
            <a:endParaRPr lang="en-US" sz="1600" dirty="0"/>
          </a:p>
        </p:txBody>
      </p:sp>
      <p:sp>
        <p:nvSpPr>
          <p:cNvPr id="9" name="Text 7"/>
          <p:cNvSpPr/>
          <p:nvPr/>
        </p:nvSpPr>
        <p:spPr>
          <a:xfrm>
            <a:off x="837724" y="5363766"/>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Enterprise Security</a:t>
            </a:r>
            <a:endParaRPr lang="en-US" sz="1900" dirty="0"/>
          </a:p>
        </p:txBody>
      </p:sp>
      <p:sp>
        <p:nvSpPr>
          <p:cNvPr id="10" name="Text 8"/>
          <p:cNvSpPr/>
          <p:nvPr/>
        </p:nvSpPr>
        <p:spPr>
          <a:xfrm>
            <a:off x="837724" y="5881211"/>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BAM authentication integration</a:t>
            </a:r>
            <a:endParaRPr lang="en-US" sz="1600" dirty="0"/>
          </a:p>
        </p:txBody>
      </p:sp>
      <p:sp>
        <p:nvSpPr>
          <p:cNvPr id="11" name="Text 9"/>
          <p:cNvSpPr/>
          <p:nvPr/>
        </p:nvSpPr>
        <p:spPr>
          <a:xfrm>
            <a:off x="837724" y="6289477"/>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CSM key management</a:t>
            </a:r>
            <a:endParaRPr lang="en-US" sz="1600" dirty="0"/>
          </a:p>
        </p:txBody>
      </p:sp>
      <p:sp>
        <p:nvSpPr>
          <p:cNvPr id="12" name="Text 10"/>
          <p:cNvSpPr/>
          <p:nvPr/>
        </p:nvSpPr>
        <p:spPr>
          <a:xfrm>
            <a:off x="837724" y="6697742"/>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Encrypted data transmission</a:t>
            </a:r>
            <a:endParaRPr lang="en-US" sz="1600" dirty="0"/>
          </a:p>
        </p:txBody>
      </p:sp>
      <p:sp>
        <p:nvSpPr>
          <p:cNvPr id="13" name="Text 11"/>
          <p:cNvSpPr/>
          <p:nvPr/>
        </p:nvSpPr>
        <p:spPr>
          <a:xfrm>
            <a:off x="837724" y="7106007"/>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Compliance with corporate standards</a:t>
            </a:r>
            <a:endParaRPr lang="en-US" sz="1600" dirty="0"/>
          </a:p>
        </p:txBody>
      </p:sp>
      <p:sp>
        <p:nvSpPr>
          <p:cNvPr id="14" name="Text 12"/>
          <p:cNvSpPr/>
          <p:nvPr/>
        </p:nvSpPr>
        <p:spPr>
          <a:xfrm>
            <a:off x="7578328" y="2742009"/>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Automated Pipeline</a:t>
            </a:r>
            <a:endParaRPr lang="en-US" sz="1900" dirty="0"/>
          </a:p>
        </p:txBody>
      </p:sp>
      <p:sp>
        <p:nvSpPr>
          <p:cNvPr id="15" name="Text 13"/>
          <p:cNvSpPr/>
          <p:nvPr/>
        </p:nvSpPr>
        <p:spPr>
          <a:xfrm>
            <a:off x="7578328" y="3259455"/>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Static code analysis with SonarQube</a:t>
            </a:r>
            <a:endParaRPr lang="en-US" sz="1600" dirty="0"/>
          </a:p>
        </p:txBody>
      </p:sp>
      <p:sp>
        <p:nvSpPr>
          <p:cNvPr id="16" name="Text 14"/>
          <p:cNvSpPr/>
          <p:nvPr/>
        </p:nvSpPr>
        <p:spPr>
          <a:xfrm>
            <a:off x="7578328" y="3667720"/>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Container scanning with Prisma</a:t>
            </a:r>
            <a:endParaRPr lang="en-US" sz="1600" dirty="0"/>
          </a:p>
        </p:txBody>
      </p:sp>
      <p:sp>
        <p:nvSpPr>
          <p:cNvPr id="17" name="Text 15"/>
          <p:cNvSpPr/>
          <p:nvPr/>
        </p:nvSpPr>
        <p:spPr>
          <a:xfrm>
            <a:off x="7578328" y="4075986"/>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Automated unit and integration testing</a:t>
            </a:r>
            <a:endParaRPr lang="en-US" sz="1600" dirty="0"/>
          </a:p>
        </p:txBody>
      </p:sp>
      <p:sp>
        <p:nvSpPr>
          <p:cNvPr id="18" name="Text 16"/>
          <p:cNvSpPr/>
          <p:nvPr/>
        </p:nvSpPr>
        <p:spPr>
          <a:xfrm>
            <a:off x="7578328" y="4484251"/>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Environment provisioning on OpenShift</a:t>
            </a:r>
            <a:endParaRPr lang="en-US" sz="1600" dirty="0"/>
          </a:p>
        </p:txBody>
      </p:sp>
      <p:sp>
        <p:nvSpPr>
          <p:cNvPr id="19" name="Text 17"/>
          <p:cNvSpPr/>
          <p:nvPr/>
        </p:nvSpPr>
        <p:spPr>
          <a:xfrm>
            <a:off x="7578328" y="4892516"/>
            <a:ext cx="6221968"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Versioned release management</a:t>
            </a:r>
            <a:endParaRPr lang="en-US" sz="1600" dirty="0"/>
          </a:p>
        </p:txBody>
      </p:sp>
      <p:sp>
        <p:nvSpPr>
          <p:cNvPr id="20" name="Text 18"/>
          <p:cNvSpPr/>
          <p:nvPr/>
        </p:nvSpPr>
        <p:spPr>
          <a:xfrm>
            <a:off x="7578328" y="5416034"/>
            <a:ext cx="6221968"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These automation practices eliminated manual deployment steps, reduced operational errors, and enabled rapid releases — moving features from development to production in hours instead of days.</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37724" y="1057632"/>
            <a:ext cx="3989308"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 Continuous Evolution</a:t>
            </a:r>
            <a:endParaRPr lang="en-US" sz="3100" dirty="0"/>
          </a:p>
        </p:txBody>
      </p:sp>
      <p:sp>
        <p:nvSpPr>
          <p:cNvPr id="3" name="Text 1"/>
          <p:cNvSpPr/>
          <p:nvPr/>
        </p:nvSpPr>
        <p:spPr>
          <a:xfrm>
            <a:off x="837724" y="1969175"/>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Data Explorer initiative was built upon a commitment to both continuous technical growth and strategic foresight, ensuring it served immediate needs while future-proofing the organization.</a:t>
            </a:r>
            <a:endParaRPr lang="en-US" sz="1600" dirty="0"/>
          </a:p>
        </p:txBody>
      </p:sp>
      <p:sp>
        <p:nvSpPr>
          <p:cNvPr id="4" name="Text 2"/>
          <p:cNvSpPr/>
          <p:nvPr/>
        </p:nvSpPr>
        <p:spPr>
          <a:xfrm>
            <a:off x="837724" y="3084314"/>
            <a:ext cx="3497223" cy="308015"/>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Continuous Learning &amp; Growth</a:t>
            </a:r>
            <a:endParaRPr lang="en-US" sz="1900" dirty="0"/>
          </a:p>
        </p:txBody>
      </p:sp>
      <p:sp>
        <p:nvSpPr>
          <p:cNvPr id="5" name="Text 3"/>
          <p:cNvSpPr/>
          <p:nvPr/>
        </p:nvSpPr>
        <p:spPr>
          <a:xfrm>
            <a:off x="837724" y="3601760"/>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Expanded technical toolkit by mastering new platforms like Dagster for orchestration and integrating advanced CI/CD pipelines (GitLab, SonarQube, Prisma).</a:t>
            </a:r>
            <a:endParaRPr lang="en-US" sz="1600" dirty="0"/>
          </a:p>
        </p:txBody>
      </p:sp>
      <p:sp>
        <p:nvSpPr>
          <p:cNvPr id="6" name="Text 4"/>
          <p:cNvSpPr/>
          <p:nvPr/>
        </p:nvSpPr>
        <p:spPr>
          <a:xfrm>
            <a:off x="837724" y="4680109"/>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Transformed every technical challenge, from Docker build failures to dependency conflicts, into a learning opportunity to deepen knowledge and refine best practices.</a:t>
            </a:r>
            <a:endParaRPr lang="en-US" sz="1600" dirty="0"/>
          </a:p>
        </p:txBody>
      </p:sp>
      <p:sp>
        <p:nvSpPr>
          <p:cNvPr id="7" name="Text 5"/>
          <p:cNvSpPr/>
          <p:nvPr/>
        </p:nvSpPr>
        <p:spPr>
          <a:xfrm>
            <a:off x="837724" y="5758458"/>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Mentored junior engineers on pipeline design, API architecture, and containerization, fostering collective capability and an environment of continuous improvement.</a:t>
            </a:r>
            <a:endParaRPr lang="en-US" sz="1600" dirty="0"/>
          </a:p>
        </p:txBody>
      </p:sp>
      <p:sp>
        <p:nvSpPr>
          <p:cNvPr id="8" name="Text 6"/>
          <p:cNvSpPr/>
          <p:nvPr/>
        </p:nvSpPr>
        <p:spPr>
          <a:xfrm>
            <a:off x="7578328" y="3084314"/>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Big Picture Thinking</a:t>
            </a:r>
            <a:endParaRPr lang="en-US" sz="1900" dirty="0"/>
          </a:p>
        </p:txBody>
      </p:sp>
      <p:sp>
        <p:nvSpPr>
          <p:cNvPr id="9" name="Text 7"/>
          <p:cNvSpPr/>
          <p:nvPr/>
        </p:nvSpPr>
        <p:spPr>
          <a:xfrm>
            <a:off x="7578328" y="3601760"/>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Designed Data Explorer with scalability and future adaptability, ensuring deep alignment with the CTO organization's long-term strategic goals.</a:t>
            </a:r>
            <a:endParaRPr lang="en-US" sz="1600" dirty="0"/>
          </a:p>
        </p:txBody>
      </p:sp>
      <p:sp>
        <p:nvSpPr>
          <p:cNvPr id="10" name="Text 8"/>
          <p:cNvSpPr/>
          <p:nvPr/>
        </p:nvSpPr>
        <p:spPr>
          <a:xfrm>
            <a:off x="7578328" y="4680109"/>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Consolidated fragmented data to provide senior stakeholders with a holistic view of architecture health, release quality, and operational risk, turning it into actionable intelligence.</a:t>
            </a:r>
            <a:endParaRPr lang="en-US" sz="1600" dirty="0"/>
          </a:p>
        </p:txBody>
      </p:sp>
      <p:sp>
        <p:nvSpPr>
          <p:cNvPr id="11" name="Text 9"/>
          <p:cNvSpPr/>
          <p:nvPr/>
        </p:nvSpPr>
        <p:spPr>
          <a:xfrm>
            <a:off x="7578328" y="5758458"/>
            <a:ext cx="6221968" cy="134016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Ensured the platform's modular design could integrate AI-driven insights and predictive analytics, establishing a robust foundation for long-term innovation and enterprise modernization.</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37724" y="1093351"/>
            <a:ext cx="9469160"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Evolving Data Explorer with AI and LLM Capabilities</a:t>
            </a:r>
            <a:endParaRPr lang="en-US" sz="3100" dirty="0"/>
          </a:p>
        </p:txBody>
      </p:sp>
      <p:sp>
        <p:nvSpPr>
          <p:cNvPr id="3" name="Text 1"/>
          <p:cNvSpPr/>
          <p:nvPr/>
        </p:nvSpPr>
        <p:spPr>
          <a:xfrm>
            <a:off x="837724" y="2004893"/>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Building on the success of the current platform, I am now leading the next phase of Data Explorer's evolution — integrating AI and LLM (Large Language Model) technologies to make data exploration more dynamic, intelligent, and interactive.</a:t>
            </a:r>
            <a:endParaRPr lang="en-US" sz="1600" dirty="0"/>
          </a:p>
        </p:txBody>
      </p:sp>
      <p:sp>
        <p:nvSpPr>
          <p:cNvPr id="4" name="Text 2"/>
          <p:cNvSpPr/>
          <p:nvPr/>
        </p:nvSpPr>
        <p:spPr>
          <a:xfrm>
            <a:off x="837724" y="2910602"/>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goal is to move beyond fixed, predefined reports toward on-demand, AI-driven insights. Using AWS Bedrock for report summarization and LLM-based dynamic report generation, the platform will allow any Lead Architect to generate customized, real-time reports without requiring code changes or developer intervention.</a:t>
            </a:r>
            <a:endParaRPr lang="en-US" sz="160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4177546"/>
            <a:ext cx="209431" cy="209431"/>
          </a:xfrm>
          <a:prstGeom prst="rect">
            <a:avLst/>
          </a:prstGeom>
        </p:spPr>
      </p:pic>
      <p:sp>
        <p:nvSpPr>
          <p:cNvPr id="6" name="Shape 3"/>
          <p:cNvSpPr/>
          <p:nvPr/>
        </p:nvSpPr>
        <p:spPr>
          <a:xfrm>
            <a:off x="837724" y="4484370"/>
            <a:ext cx="4178618" cy="22860"/>
          </a:xfrm>
          <a:prstGeom prst="rect">
            <a:avLst/>
          </a:prstGeom>
          <a:solidFill>
            <a:srgbClr val="F20374"/>
          </a:solidFill>
          <a:ln/>
        </p:spPr>
      </p:sp>
      <p:sp>
        <p:nvSpPr>
          <p:cNvPr id="7" name="Text 4"/>
          <p:cNvSpPr/>
          <p:nvPr/>
        </p:nvSpPr>
        <p:spPr>
          <a:xfrm>
            <a:off x="837724" y="4634746"/>
            <a:ext cx="3188613"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Dynamic Report Generation</a:t>
            </a:r>
            <a:endParaRPr lang="en-US" sz="1900" dirty="0"/>
          </a:p>
        </p:txBody>
      </p:sp>
      <p:sp>
        <p:nvSpPr>
          <p:cNvPr id="8" name="Text 5"/>
          <p:cNvSpPr/>
          <p:nvPr/>
        </p:nvSpPr>
        <p:spPr>
          <a:xfrm>
            <a:off x="837724" y="5068372"/>
            <a:ext cx="4178618"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Enabling architects to request and generate tailored reports through natural language queries</a:t>
            </a:r>
            <a:endParaRPr lang="en-US" sz="1600" dirty="0"/>
          </a:p>
        </p:txBody>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5772" y="4177546"/>
            <a:ext cx="209431" cy="209431"/>
          </a:xfrm>
          <a:prstGeom prst="rect">
            <a:avLst/>
          </a:prstGeom>
        </p:spPr>
      </p:pic>
      <p:sp>
        <p:nvSpPr>
          <p:cNvPr id="10" name="Shape 6"/>
          <p:cNvSpPr/>
          <p:nvPr/>
        </p:nvSpPr>
        <p:spPr>
          <a:xfrm>
            <a:off x="5225772" y="4484370"/>
            <a:ext cx="4178737" cy="22860"/>
          </a:xfrm>
          <a:prstGeom prst="rect">
            <a:avLst/>
          </a:prstGeom>
          <a:solidFill>
            <a:srgbClr val="F20374"/>
          </a:solidFill>
          <a:ln/>
        </p:spPr>
      </p:sp>
      <p:sp>
        <p:nvSpPr>
          <p:cNvPr id="11" name="Text 7"/>
          <p:cNvSpPr/>
          <p:nvPr/>
        </p:nvSpPr>
        <p:spPr>
          <a:xfrm>
            <a:off x="5225772" y="4634746"/>
            <a:ext cx="316503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AI-Powered Summarization</a:t>
            </a:r>
            <a:endParaRPr lang="en-US" sz="1900" dirty="0"/>
          </a:p>
        </p:txBody>
      </p:sp>
      <p:sp>
        <p:nvSpPr>
          <p:cNvPr id="12" name="Text 8"/>
          <p:cNvSpPr/>
          <p:nvPr/>
        </p:nvSpPr>
        <p:spPr>
          <a:xfrm>
            <a:off x="5225772" y="5068372"/>
            <a:ext cx="4178737"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Leveraging AWS Bedrock to automatically summarize complex datasets into actionable insights</a:t>
            </a:r>
            <a:endParaRPr lang="en-US" sz="1600" dirty="0"/>
          </a:p>
        </p:txBody>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3940" y="4177546"/>
            <a:ext cx="209431" cy="209431"/>
          </a:xfrm>
          <a:prstGeom prst="rect">
            <a:avLst/>
          </a:prstGeom>
        </p:spPr>
      </p:pic>
      <p:sp>
        <p:nvSpPr>
          <p:cNvPr id="14" name="Shape 9"/>
          <p:cNvSpPr/>
          <p:nvPr/>
        </p:nvSpPr>
        <p:spPr>
          <a:xfrm>
            <a:off x="9613940" y="4484370"/>
            <a:ext cx="4178737" cy="22860"/>
          </a:xfrm>
          <a:prstGeom prst="rect">
            <a:avLst/>
          </a:prstGeom>
          <a:solidFill>
            <a:srgbClr val="F20374"/>
          </a:solidFill>
          <a:ln/>
        </p:spPr>
      </p:sp>
      <p:sp>
        <p:nvSpPr>
          <p:cNvPr id="15" name="Text 10"/>
          <p:cNvSpPr/>
          <p:nvPr/>
        </p:nvSpPr>
        <p:spPr>
          <a:xfrm>
            <a:off x="9613940" y="4634746"/>
            <a:ext cx="261770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Interactive Experience</a:t>
            </a:r>
            <a:endParaRPr lang="en-US" sz="1900" dirty="0"/>
          </a:p>
        </p:txBody>
      </p:sp>
      <p:sp>
        <p:nvSpPr>
          <p:cNvPr id="16" name="Text 11"/>
          <p:cNvSpPr/>
          <p:nvPr/>
        </p:nvSpPr>
        <p:spPr>
          <a:xfrm>
            <a:off x="9613940" y="5068372"/>
            <a:ext cx="4178737"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Creating an adaptive, conversational interface where architects can explore data intuitively and independently</a:t>
            </a:r>
            <a:endParaRPr lang="en-US" sz="1600" dirty="0"/>
          </a:p>
        </p:txBody>
      </p:sp>
      <p:sp>
        <p:nvSpPr>
          <p:cNvPr id="17" name="Text 12"/>
          <p:cNvSpPr/>
          <p:nvPr/>
        </p:nvSpPr>
        <p:spPr>
          <a:xfrm>
            <a:off x="837724" y="6466165"/>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This enhancement is currently in progress as part of our continuous innovation roadmap, transforming Data Explorer from a reporting platform into a self-service, intelligent decision-support system.</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418392"/>
            <a:ext cx="3942636"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Background</a:t>
            </a:r>
            <a:endParaRPr lang="en-US" sz="3100" dirty="0"/>
          </a:p>
        </p:txBody>
      </p:sp>
      <p:sp>
        <p:nvSpPr>
          <p:cNvPr id="3" name="Text 1"/>
          <p:cNvSpPr/>
          <p:nvPr/>
        </p:nvSpPr>
        <p:spPr>
          <a:xfrm>
            <a:off x="837724" y="2413635"/>
            <a:ext cx="5548670"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When I stepped into the role of Lead Architect in our CTO organization, one thing became immediately clear: we were juggling a vast array of applications, each with its own architecture, deployment model, release cadence, and governance needs.</a:t>
            </a:r>
            <a:endParaRPr lang="en-US" sz="1600" dirty="0"/>
          </a:p>
        </p:txBody>
      </p:sp>
      <p:sp>
        <p:nvSpPr>
          <p:cNvPr id="4" name="Text 2"/>
          <p:cNvSpPr/>
          <p:nvPr/>
        </p:nvSpPr>
        <p:spPr>
          <a:xfrm>
            <a:off x="837724" y="4277320"/>
            <a:ext cx="5548670" cy="2345293"/>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My role required a comprehensive understanding of each application — where it was hosted (on-premises or in the cloud), how critical it was to business operations, and how resilient its architecture was under pressure. Most importantly, I needed to ensure that every application aligned with our broader technology strategy and governance standards.</a:t>
            </a:r>
            <a:endParaRPr lang="en-US" sz="1600" dirty="0"/>
          </a:p>
        </p:txBody>
      </p:sp>
      <p:sp>
        <p:nvSpPr>
          <p:cNvPr id="5" name="Text 3"/>
          <p:cNvSpPr/>
          <p:nvPr/>
        </p:nvSpPr>
        <p:spPr>
          <a:xfrm>
            <a:off x="6905030" y="2413635"/>
            <a:ext cx="6895267"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In many ways, finding the answers felt like piecing together a complex mosaic—one where every tile mattered to the bigger picture. I needed to connect the dots fast.</a:t>
            </a:r>
            <a:endParaRPr lang="en-US" sz="1600" dirty="0"/>
          </a:p>
        </p:txBody>
      </p:sp>
      <p:sp>
        <p:nvSpPr>
          <p:cNvPr id="6" name="Text 4"/>
          <p:cNvSpPr/>
          <p:nvPr/>
        </p:nvSpPr>
        <p:spPr>
          <a:xfrm>
            <a:off x="7219117" y="3654385"/>
            <a:ext cx="6581180"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"Without a unified view, decisions were delayed, reporting was inconsistent, and confidence in the accuracy of information suffered."</a:t>
            </a:r>
            <a:endParaRPr lang="en-US" sz="1600" dirty="0"/>
          </a:p>
        </p:txBody>
      </p:sp>
      <p:sp>
        <p:nvSpPr>
          <p:cNvPr id="7" name="Shape 5"/>
          <p:cNvSpPr/>
          <p:nvPr/>
        </p:nvSpPr>
        <p:spPr>
          <a:xfrm>
            <a:off x="6905030" y="3654385"/>
            <a:ext cx="22860" cy="670084"/>
          </a:xfrm>
          <a:prstGeom prst="rect">
            <a:avLst/>
          </a:prstGeom>
          <a:solidFill>
            <a:srgbClr val="F20374"/>
          </a:solid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37724" y="1947148"/>
            <a:ext cx="3942636"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Summary</a:t>
            </a:r>
            <a:endParaRPr lang="en-US" sz="3100" dirty="0"/>
          </a:p>
        </p:txBody>
      </p:sp>
      <p:sp>
        <p:nvSpPr>
          <p:cNvPr id="3" name="Text 1"/>
          <p:cNvSpPr/>
          <p:nvPr/>
        </p:nvSpPr>
        <p:spPr>
          <a:xfrm>
            <a:off x="837724" y="2942392"/>
            <a:ext cx="4875371" cy="335042"/>
          </a:xfrm>
          <a:prstGeom prst="rect">
            <a:avLst/>
          </a:prstGeom>
          <a:noFill/>
          <a:ln/>
        </p:spPr>
        <p:txBody>
          <a:bodyPr wrap="none" lIns="0" tIns="0" rIns="0" bIns="0" rtlCol="0" anchor="t"/>
          <a:lstStyle/>
          <a:p>
            <a:pPr algn="l" indent="0" marL="0">
              <a:lnSpc>
                <a:spcPts val="2600"/>
              </a:lnSpc>
              <a:buNone/>
            </a:pPr>
            <a:endParaRPr lang="en-US" sz="1600" dirty="0"/>
          </a:p>
        </p:txBody>
      </p:sp>
      <p:sp>
        <p:nvSpPr>
          <p:cNvPr id="4" name="Text 2"/>
          <p:cNvSpPr/>
          <p:nvPr/>
        </p:nvSpPr>
        <p:spPr>
          <a:xfrm>
            <a:off x="6231731" y="2942392"/>
            <a:ext cx="7568565"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Data Explorer is more than a technical achievement — it's a reflection of </a:t>
            </a:r>
            <a:pPr algn="l" indent="0" marL="0">
              <a:lnSpc>
                <a:spcPts val="2600"/>
              </a:lnSpc>
              <a:buNone/>
            </a:pPr>
            <a:r>
              <a:rPr lang="en-US" sz="1600" b="1" dirty="0">
                <a:solidFill>
                  <a:srgbClr val="F20374"/>
                </a:solidFill>
                <a:latin typeface="Overpass" pitchFamily="34" charset="0"/>
                <a:ea typeface="Overpass" pitchFamily="34" charset="-122"/>
                <a:cs typeface="Overpass" pitchFamily="34" charset="-120"/>
              </a:rPr>
              <a:t>leadership</a:t>
            </a:r>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 </a:t>
            </a:r>
            <a:pPr algn="l" indent="0" marL="0">
              <a:lnSpc>
                <a:spcPts val="2600"/>
              </a:lnSpc>
              <a:buNone/>
            </a:pPr>
            <a:r>
              <a:rPr lang="en-US" sz="1600" b="1" dirty="0">
                <a:solidFill>
                  <a:srgbClr val="F20374"/>
                </a:solidFill>
                <a:latin typeface="Overpass" pitchFamily="34" charset="0"/>
                <a:ea typeface="Overpass" pitchFamily="34" charset="-122"/>
                <a:cs typeface="Overpass" pitchFamily="34" charset="-120"/>
              </a:rPr>
              <a:t>innovation</a:t>
            </a:r>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 and </a:t>
            </a:r>
            <a:pPr algn="l" indent="0" marL="0">
              <a:lnSpc>
                <a:spcPts val="2600"/>
              </a:lnSpc>
              <a:buNone/>
            </a:pPr>
            <a:r>
              <a:rPr lang="en-US" sz="1600" b="1" dirty="0">
                <a:solidFill>
                  <a:srgbClr val="F20374"/>
                </a:solidFill>
                <a:latin typeface="Overpass" pitchFamily="34" charset="0"/>
                <a:ea typeface="Overpass" pitchFamily="34" charset="-122"/>
                <a:cs typeface="Overpass" pitchFamily="34" charset="-120"/>
              </a:rPr>
              <a:t>strategic alignment</a:t>
            </a:r>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a:t>
            </a:r>
            <a:endParaRPr lang="en-US" sz="1600" dirty="0"/>
          </a:p>
        </p:txBody>
      </p:sp>
      <p:sp>
        <p:nvSpPr>
          <p:cNvPr id="5" name="Text 3"/>
          <p:cNvSpPr/>
          <p:nvPr/>
        </p:nvSpPr>
        <p:spPr>
          <a:xfrm>
            <a:off x="6231731" y="3800951"/>
            <a:ext cx="7568565"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By turning raw data into a trusted strategic asset, Data Explorer continues to shape the future of data governance — enabling smarter decisions, stronger alignment, and sustained innovation across the enterprise.</a:t>
            </a:r>
            <a:endParaRPr lang="en-US" sz="1600" dirty="0"/>
          </a:p>
        </p:txBody>
      </p:sp>
      <p:sp>
        <p:nvSpPr>
          <p:cNvPr id="6" name="Text 4"/>
          <p:cNvSpPr/>
          <p:nvPr/>
        </p:nvSpPr>
        <p:spPr>
          <a:xfrm>
            <a:off x="6545818" y="5041702"/>
            <a:ext cx="7254478"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"From fragmentation to intelligence, from manual to automated, from isolated to unified — Data Explorer represents the transformational power of architectural vision combined with technical execution excellence."</a:t>
            </a:r>
            <a:endParaRPr lang="en-US" sz="1600" dirty="0"/>
          </a:p>
        </p:txBody>
      </p:sp>
      <p:sp>
        <p:nvSpPr>
          <p:cNvPr id="7" name="Shape 5"/>
          <p:cNvSpPr/>
          <p:nvPr/>
        </p:nvSpPr>
        <p:spPr>
          <a:xfrm>
            <a:off x="6231731" y="5041702"/>
            <a:ext cx="22860" cy="1005126"/>
          </a:xfrm>
          <a:prstGeom prst="rect">
            <a:avLst/>
          </a:prstGeom>
          <a:solidFill>
            <a:srgbClr val="F20374"/>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733669"/>
          </a:xfrm>
          <a:prstGeom prst="rect">
            <a:avLst/>
          </a:prstGeom>
        </p:spPr>
      </p:pic>
      <p:sp>
        <p:nvSpPr>
          <p:cNvPr id="3" name="Text 0"/>
          <p:cNvSpPr/>
          <p:nvPr/>
        </p:nvSpPr>
        <p:spPr>
          <a:xfrm>
            <a:off x="554712" y="2454235"/>
            <a:ext cx="7015163" cy="407908"/>
          </a:xfrm>
          <a:prstGeom prst="rect">
            <a:avLst/>
          </a:prstGeom>
          <a:noFill/>
          <a:ln/>
        </p:spPr>
        <p:txBody>
          <a:bodyPr wrap="none" lIns="0" tIns="0" rIns="0" bIns="0" rtlCol="0" anchor="t"/>
          <a:lstStyle/>
          <a:p>
            <a:pPr algn="l" indent="0" marL="0">
              <a:lnSpc>
                <a:spcPts val="3200"/>
              </a:lnSpc>
              <a:buNone/>
            </a:pPr>
            <a:r>
              <a:rPr lang="en-US" sz="2550" b="1" dirty="0">
                <a:solidFill>
                  <a:srgbClr val="FFFFFF"/>
                </a:solidFill>
                <a:latin typeface="Overpass Bold" pitchFamily="34" charset="0"/>
                <a:ea typeface="Overpass Bold" pitchFamily="34" charset="-122"/>
                <a:cs typeface="Overpass Bold" pitchFamily="34" charset="-120"/>
              </a:rPr>
              <a:t>The Challenge: Fragmented Data &amp; Operations</a:t>
            </a:r>
            <a:endParaRPr lang="en-US" sz="2550" dirty="0"/>
          </a:p>
        </p:txBody>
      </p:sp>
      <p:sp>
        <p:nvSpPr>
          <p:cNvPr id="4" name="Text 1"/>
          <p:cNvSpPr/>
          <p:nvPr/>
        </p:nvSpPr>
        <p:spPr>
          <a:xfrm>
            <a:off x="554712" y="3070146"/>
            <a:ext cx="13520976" cy="221933"/>
          </a:xfrm>
          <a:prstGeom prst="rect">
            <a:avLst/>
          </a:prstGeom>
          <a:noFill/>
          <a:ln/>
        </p:spPr>
        <p:txBody>
          <a:bodyPr wrap="none" lIns="0" tIns="0" rIns="0" bIns="0" rtlCol="0" anchor="t"/>
          <a:lstStyle/>
          <a:p>
            <a:pPr algn="l" indent="0" marL="0">
              <a:lnSpc>
                <a:spcPts val="1700"/>
              </a:lnSpc>
              <a:buNone/>
            </a:pPr>
            <a:r>
              <a:rPr lang="en-US" sz="1050" dirty="0">
                <a:solidFill>
                  <a:srgbClr val="E5E0DF"/>
                </a:solidFill>
                <a:latin typeface="Overpass" pitchFamily="34" charset="0"/>
                <a:ea typeface="Overpass" pitchFamily="34" charset="-122"/>
                <a:cs typeface="Overpass" pitchFamily="34" charset="-120"/>
              </a:rPr>
              <a:t>Our organization faced significant hurdles due to fragmented data and operational silos, leading to a complex and inefficient environment. This fragmentation manifested in several critical areas:</a:t>
            </a:r>
            <a:endParaRPr lang="en-US" sz="1050" dirty="0"/>
          </a:p>
        </p:txBody>
      </p:sp>
      <p:sp>
        <p:nvSpPr>
          <p:cNvPr id="5" name="Shape 2"/>
          <p:cNvSpPr/>
          <p:nvPr/>
        </p:nvSpPr>
        <p:spPr>
          <a:xfrm>
            <a:off x="554712" y="3656052"/>
            <a:ext cx="6691193" cy="1453277"/>
          </a:xfrm>
          <a:prstGeom prst="roundRect">
            <a:avLst>
              <a:gd name="adj" fmla="val 5034"/>
            </a:avLst>
          </a:prstGeom>
          <a:solidFill>
            <a:srgbClr val="252222">
              <a:alpha val="95000"/>
            </a:srgbClr>
          </a:solidFill>
          <a:ln/>
        </p:spPr>
      </p:sp>
      <p:sp>
        <p:nvSpPr>
          <p:cNvPr id="6" name="Shape 3"/>
          <p:cNvSpPr/>
          <p:nvPr/>
        </p:nvSpPr>
        <p:spPr>
          <a:xfrm>
            <a:off x="554712" y="3640812"/>
            <a:ext cx="6691193" cy="60960"/>
          </a:xfrm>
          <a:prstGeom prst="roundRect">
            <a:avLst>
              <a:gd name="adj" fmla="val 95559"/>
            </a:avLst>
          </a:prstGeom>
          <a:solidFill>
            <a:srgbClr val="F20374"/>
          </a:solidFill>
          <a:ln/>
        </p:spPr>
      </p:sp>
      <p:sp>
        <p:nvSpPr>
          <p:cNvPr id="7" name="Shape 4"/>
          <p:cNvSpPr/>
          <p:nvPr/>
        </p:nvSpPr>
        <p:spPr>
          <a:xfrm>
            <a:off x="3692247" y="3448050"/>
            <a:ext cx="416004" cy="416004"/>
          </a:xfrm>
          <a:prstGeom prst="roundRect">
            <a:avLst>
              <a:gd name="adj" fmla="val 219806"/>
            </a:avLst>
          </a:prstGeom>
          <a:solidFill>
            <a:srgbClr val="F20374"/>
          </a:solidFill>
          <a:ln/>
        </p:spPr>
      </p:sp>
      <p:pic>
        <p:nvPicPr>
          <p:cNvPr id="8" name="Image 1" descr="preencoded.png">    </p:cNvPr>
          <p:cNvPicPr>
            <a:picLocks noChangeAspect="1"/>
          </p:cNvPicPr>
          <p:nvPr/>
        </p:nvPicPr>
        <p:blipFill>
          <a:blip r:embed="rId2"/>
          <a:stretch>
            <a:fillRect/>
          </a:stretch>
        </p:blipFill>
        <p:spPr>
          <a:xfrm>
            <a:off x="3817025" y="3572828"/>
            <a:ext cx="166330" cy="166330"/>
          </a:xfrm>
          <a:prstGeom prst="rect">
            <a:avLst/>
          </a:prstGeom>
        </p:spPr>
      </p:pic>
      <p:sp>
        <p:nvSpPr>
          <p:cNvPr id="9" name="Text 5"/>
          <p:cNvSpPr/>
          <p:nvPr/>
        </p:nvSpPr>
        <p:spPr>
          <a:xfrm>
            <a:off x="708541" y="4002762"/>
            <a:ext cx="3636050" cy="203835"/>
          </a:xfrm>
          <a:prstGeom prst="rect">
            <a:avLst/>
          </a:prstGeom>
          <a:noFill/>
          <a:ln/>
        </p:spPr>
        <p:txBody>
          <a:bodyPr wrap="none" lIns="0" tIns="0" rIns="0" bIns="0" rtlCol="0" anchor="t"/>
          <a:lstStyle/>
          <a:p>
            <a:pPr algn="l" indent="0" marL="0">
              <a:lnSpc>
                <a:spcPts val="1600"/>
              </a:lnSpc>
              <a:buNone/>
            </a:pPr>
            <a:r>
              <a:rPr lang="en-US" sz="1250" b="1" dirty="0">
                <a:solidFill>
                  <a:srgbClr val="E5E0DF"/>
                </a:solidFill>
                <a:latin typeface="Overpass Bold" pitchFamily="34" charset="0"/>
                <a:ea typeface="Overpass Bold" pitchFamily="34" charset="-122"/>
                <a:cs typeface="Overpass Bold" pitchFamily="34" charset="-120"/>
              </a:rPr>
              <a:t>Inefficient Workflows &amp; Operational Inefficiency</a:t>
            </a:r>
            <a:endParaRPr lang="en-US" sz="1250" dirty="0"/>
          </a:p>
        </p:txBody>
      </p:sp>
      <p:sp>
        <p:nvSpPr>
          <p:cNvPr id="10" name="Text 6"/>
          <p:cNvSpPr/>
          <p:nvPr/>
        </p:nvSpPr>
        <p:spPr>
          <a:xfrm>
            <a:off x="708541" y="4289703"/>
            <a:ext cx="6383536" cy="665798"/>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Overpass" pitchFamily="34" charset="0"/>
                <a:ea typeface="Overpass" pitchFamily="34" charset="-122"/>
                <a:cs typeface="Overpass" pitchFamily="34" charset="-120"/>
              </a:rPr>
              <a:t>Navigating disparate systems like </a:t>
            </a:r>
            <a:pPr algn="l" indent="0" marL="0">
              <a:lnSpc>
                <a:spcPts val="1700"/>
              </a:lnSpc>
              <a:buNone/>
            </a:pPr>
            <a:r>
              <a:rPr lang="en-US" sz="1050" b="1" dirty="0">
                <a:solidFill>
                  <a:srgbClr val="E5E0DF"/>
                </a:solidFill>
                <a:latin typeface="Overpass" pitchFamily="34" charset="0"/>
                <a:ea typeface="Overpass" pitchFamily="34" charset="-122"/>
                <a:cs typeface="Overpass" pitchFamily="34" charset="-120"/>
              </a:rPr>
              <a:t>Jira, Service First, LCT,</a:t>
            </a:r>
            <a:pPr algn="l" indent="0" marL="0">
              <a:lnSpc>
                <a:spcPts val="1700"/>
              </a:lnSpc>
              <a:buNone/>
            </a:pPr>
            <a:r>
              <a:rPr lang="en-US" sz="1050" dirty="0">
                <a:solidFill>
                  <a:srgbClr val="E5E0DF"/>
                </a:solidFill>
                <a:latin typeface="Overpass" pitchFamily="34" charset="0"/>
                <a:ea typeface="Overpass" pitchFamily="34" charset="-122"/>
                <a:cs typeface="Overpass" pitchFamily="34" charset="-120"/>
              </a:rPr>
              <a:t> and </a:t>
            </a:r>
            <a:pPr algn="l" indent="0" marL="0">
              <a:lnSpc>
                <a:spcPts val="1700"/>
              </a:lnSpc>
              <a:buNone/>
            </a:pPr>
            <a:r>
              <a:rPr lang="en-US" sz="1050" b="1" dirty="0">
                <a:solidFill>
                  <a:srgbClr val="E5E0DF"/>
                </a:solidFill>
                <a:latin typeface="Overpass" pitchFamily="34" charset="0"/>
                <a:ea typeface="Overpass" pitchFamily="34" charset="-122"/>
                <a:cs typeface="Overpass" pitchFamily="34" charset="-120"/>
              </a:rPr>
              <a:t>AWS billing reports</a:t>
            </a:r>
            <a:pPr algn="l" indent="0" marL="0">
              <a:lnSpc>
                <a:spcPts val="1700"/>
              </a:lnSpc>
              <a:buNone/>
            </a:pPr>
            <a:r>
              <a:rPr lang="en-US" sz="1050" dirty="0">
                <a:solidFill>
                  <a:srgbClr val="E5E0DF"/>
                </a:solidFill>
                <a:latin typeface="Overpass" pitchFamily="34" charset="0"/>
                <a:ea typeface="Overpass" pitchFamily="34" charset="-122"/>
                <a:cs typeface="Overpass" pitchFamily="34" charset="-120"/>
              </a:rPr>
              <a:t> for data collection wastes time and creates cumbersome workflows. This directly leads to operational inefficiency, hindering overall flow and requiring manual collation and interpretation.</a:t>
            </a:r>
            <a:endParaRPr lang="en-US" sz="1050" dirty="0"/>
          </a:p>
        </p:txBody>
      </p:sp>
      <p:sp>
        <p:nvSpPr>
          <p:cNvPr id="11" name="Shape 7"/>
          <p:cNvSpPr/>
          <p:nvPr/>
        </p:nvSpPr>
        <p:spPr>
          <a:xfrm>
            <a:off x="7384494" y="3656052"/>
            <a:ext cx="6691193" cy="1453277"/>
          </a:xfrm>
          <a:prstGeom prst="roundRect">
            <a:avLst>
              <a:gd name="adj" fmla="val 5034"/>
            </a:avLst>
          </a:prstGeom>
          <a:solidFill>
            <a:srgbClr val="252222">
              <a:alpha val="95000"/>
            </a:srgbClr>
          </a:solidFill>
          <a:ln/>
        </p:spPr>
      </p:sp>
      <p:sp>
        <p:nvSpPr>
          <p:cNvPr id="12" name="Shape 8"/>
          <p:cNvSpPr/>
          <p:nvPr/>
        </p:nvSpPr>
        <p:spPr>
          <a:xfrm>
            <a:off x="7384494" y="3640812"/>
            <a:ext cx="6691193" cy="60960"/>
          </a:xfrm>
          <a:prstGeom prst="roundRect">
            <a:avLst>
              <a:gd name="adj" fmla="val 95559"/>
            </a:avLst>
          </a:prstGeom>
          <a:solidFill>
            <a:srgbClr val="F20374"/>
          </a:solidFill>
          <a:ln/>
        </p:spPr>
      </p:sp>
      <p:sp>
        <p:nvSpPr>
          <p:cNvPr id="13" name="Shape 9"/>
          <p:cNvSpPr/>
          <p:nvPr/>
        </p:nvSpPr>
        <p:spPr>
          <a:xfrm>
            <a:off x="10522029" y="3448050"/>
            <a:ext cx="416004" cy="416004"/>
          </a:xfrm>
          <a:prstGeom prst="roundRect">
            <a:avLst>
              <a:gd name="adj" fmla="val 219806"/>
            </a:avLst>
          </a:prstGeom>
          <a:solidFill>
            <a:srgbClr val="F20374"/>
          </a:solidFill>
          <a:ln/>
        </p:spPr>
      </p:sp>
      <p:pic>
        <p:nvPicPr>
          <p:cNvPr id="14" name="Image 2" descr="preencoded.png">    </p:cNvPr>
          <p:cNvPicPr>
            <a:picLocks noChangeAspect="1"/>
          </p:cNvPicPr>
          <p:nvPr/>
        </p:nvPicPr>
        <p:blipFill>
          <a:blip r:embed="rId3"/>
          <a:stretch>
            <a:fillRect/>
          </a:stretch>
        </p:blipFill>
        <p:spPr>
          <a:xfrm>
            <a:off x="10646807" y="3572828"/>
            <a:ext cx="166330" cy="166330"/>
          </a:xfrm>
          <a:prstGeom prst="rect">
            <a:avLst/>
          </a:prstGeom>
        </p:spPr>
      </p:pic>
      <p:sp>
        <p:nvSpPr>
          <p:cNvPr id="15" name="Text 10"/>
          <p:cNvSpPr/>
          <p:nvPr/>
        </p:nvSpPr>
        <p:spPr>
          <a:xfrm>
            <a:off x="7538323" y="4002762"/>
            <a:ext cx="3582829" cy="203835"/>
          </a:xfrm>
          <a:prstGeom prst="rect">
            <a:avLst/>
          </a:prstGeom>
          <a:noFill/>
          <a:ln/>
        </p:spPr>
        <p:txBody>
          <a:bodyPr wrap="none" lIns="0" tIns="0" rIns="0" bIns="0" rtlCol="0" anchor="t"/>
          <a:lstStyle/>
          <a:p>
            <a:pPr algn="l" indent="0" marL="0">
              <a:lnSpc>
                <a:spcPts val="1600"/>
              </a:lnSpc>
              <a:buNone/>
            </a:pPr>
            <a:r>
              <a:rPr lang="en-US" sz="1250" b="1" dirty="0">
                <a:solidFill>
                  <a:srgbClr val="E5E0DF"/>
                </a:solidFill>
                <a:latin typeface="Overpass Bold" pitchFamily="34" charset="0"/>
                <a:ea typeface="Overpass Bold" pitchFamily="34" charset="-122"/>
                <a:cs typeface="Overpass Bold" pitchFamily="34" charset="-120"/>
              </a:rPr>
              <a:t>Reduced Productivity &amp; Governance Hindrance</a:t>
            </a:r>
            <a:endParaRPr lang="en-US" sz="1250" dirty="0"/>
          </a:p>
        </p:txBody>
      </p:sp>
      <p:sp>
        <p:nvSpPr>
          <p:cNvPr id="16" name="Text 11"/>
          <p:cNvSpPr/>
          <p:nvPr/>
        </p:nvSpPr>
        <p:spPr>
          <a:xfrm>
            <a:off x="7538323" y="4289703"/>
            <a:ext cx="6383536" cy="665798"/>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Overpass" pitchFamily="34" charset="0"/>
                <a:ea typeface="Overpass" pitchFamily="34" charset="-122"/>
                <a:cs typeface="Overpass" pitchFamily="34" charset="-120"/>
              </a:rPr>
              <a:t>The absence of a unified data view from these varied sources significantly impacts team efficiency and output. Crucially, this scattered data hinders effective governance, making it difficult to maintain consistent reporting and strategic oversight across the enterprise.</a:t>
            </a:r>
            <a:endParaRPr lang="en-US" sz="1050" dirty="0"/>
          </a:p>
        </p:txBody>
      </p:sp>
      <p:sp>
        <p:nvSpPr>
          <p:cNvPr id="17" name="Shape 12"/>
          <p:cNvSpPr/>
          <p:nvPr/>
        </p:nvSpPr>
        <p:spPr>
          <a:xfrm>
            <a:off x="554712" y="5455920"/>
            <a:ext cx="6691193" cy="1453277"/>
          </a:xfrm>
          <a:prstGeom prst="roundRect">
            <a:avLst>
              <a:gd name="adj" fmla="val 5034"/>
            </a:avLst>
          </a:prstGeom>
          <a:solidFill>
            <a:srgbClr val="252222">
              <a:alpha val="95000"/>
            </a:srgbClr>
          </a:solidFill>
          <a:ln/>
        </p:spPr>
      </p:sp>
      <p:sp>
        <p:nvSpPr>
          <p:cNvPr id="18" name="Shape 13"/>
          <p:cNvSpPr/>
          <p:nvPr/>
        </p:nvSpPr>
        <p:spPr>
          <a:xfrm>
            <a:off x="554712" y="5440680"/>
            <a:ext cx="6691193" cy="60960"/>
          </a:xfrm>
          <a:prstGeom prst="roundRect">
            <a:avLst>
              <a:gd name="adj" fmla="val 95559"/>
            </a:avLst>
          </a:prstGeom>
          <a:solidFill>
            <a:srgbClr val="F20374"/>
          </a:solidFill>
          <a:ln/>
        </p:spPr>
      </p:sp>
      <p:sp>
        <p:nvSpPr>
          <p:cNvPr id="19" name="Shape 14"/>
          <p:cNvSpPr/>
          <p:nvPr/>
        </p:nvSpPr>
        <p:spPr>
          <a:xfrm>
            <a:off x="3692247" y="5247918"/>
            <a:ext cx="416004" cy="416004"/>
          </a:xfrm>
          <a:prstGeom prst="roundRect">
            <a:avLst>
              <a:gd name="adj" fmla="val 219806"/>
            </a:avLst>
          </a:prstGeom>
          <a:solidFill>
            <a:srgbClr val="F20374"/>
          </a:solidFill>
          <a:ln/>
        </p:spPr>
      </p:sp>
      <p:pic>
        <p:nvPicPr>
          <p:cNvPr id="20" name="Image 3" descr="preencoded.png">    </p:cNvPr>
          <p:cNvPicPr>
            <a:picLocks noChangeAspect="1"/>
          </p:cNvPicPr>
          <p:nvPr/>
        </p:nvPicPr>
        <p:blipFill>
          <a:blip r:embed="rId4"/>
          <a:stretch>
            <a:fillRect/>
          </a:stretch>
        </p:blipFill>
        <p:spPr>
          <a:xfrm>
            <a:off x="3817025" y="5372695"/>
            <a:ext cx="166330" cy="166330"/>
          </a:xfrm>
          <a:prstGeom prst="rect">
            <a:avLst/>
          </a:prstGeom>
        </p:spPr>
      </p:pic>
      <p:sp>
        <p:nvSpPr>
          <p:cNvPr id="21" name="Text 15"/>
          <p:cNvSpPr/>
          <p:nvPr/>
        </p:nvSpPr>
        <p:spPr>
          <a:xfrm>
            <a:off x="708541" y="5802630"/>
            <a:ext cx="3504724" cy="203835"/>
          </a:xfrm>
          <a:prstGeom prst="rect">
            <a:avLst/>
          </a:prstGeom>
          <a:noFill/>
          <a:ln/>
        </p:spPr>
        <p:txBody>
          <a:bodyPr wrap="none" lIns="0" tIns="0" rIns="0" bIns="0" rtlCol="0" anchor="t"/>
          <a:lstStyle/>
          <a:p>
            <a:pPr algn="l" indent="0" marL="0">
              <a:lnSpc>
                <a:spcPts val="1600"/>
              </a:lnSpc>
              <a:buNone/>
            </a:pPr>
            <a:r>
              <a:rPr lang="en-US" sz="1250" b="1" dirty="0">
                <a:solidFill>
                  <a:srgbClr val="E5E0DF"/>
                </a:solidFill>
                <a:latin typeface="Overpass Bold" pitchFamily="34" charset="0"/>
                <a:ea typeface="Overpass Bold" pitchFamily="34" charset="-122"/>
                <a:cs typeface="Overpass Bold" pitchFamily="34" charset="-120"/>
              </a:rPr>
              <a:t>Decision-Making Delays &amp; Isolated Operations</a:t>
            </a:r>
            <a:endParaRPr lang="en-US" sz="1250" dirty="0"/>
          </a:p>
        </p:txBody>
      </p:sp>
      <p:sp>
        <p:nvSpPr>
          <p:cNvPr id="22" name="Text 16"/>
          <p:cNvSpPr/>
          <p:nvPr/>
        </p:nvSpPr>
        <p:spPr>
          <a:xfrm>
            <a:off x="708541" y="6089571"/>
            <a:ext cx="6383536" cy="665798"/>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Overpass" pitchFamily="34" charset="0"/>
                <a:ea typeface="Overpass" pitchFamily="34" charset="-122"/>
                <a:cs typeface="Overpass" pitchFamily="34" charset="-120"/>
              </a:rPr>
              <a:t>Scattered and incomplete information across multiple platforms leads to deferred decisions, errors, and suboptimal outcomes, compromising organizational agility. Furthermore, this fragmentation results in isolated operations, preventing a holistic view of our technology landscape.</a:t>
            </a:r>
            <a:endParaRPr lang="en-US" sz="1050" dirty="0"/>
          </a:p>
        </p:txBody>
      </p:sp>
      <p:sp>
        <p:nvSpPr>
          <p:cNvPr id="23" name="Shape 17"/>
          <p:cNvSpPr/>
          <p:nvPr/>
        </p:nvSpPr>
        <p:spPr>
          <a:xfrm>
            <a:off x="7384494" y="5455920"/>
            <a:ext cx="6691193" cy="1453277"/>
          </a:xfrm>
          <a:prstGeom prst="roundRect">
            <a:avLst>
              <a:gd name="adj" fmla="val 5034"/>
            </a:avLst>
          </a:prstGeom>
          <a:solidFill>
            <a:srgbClr val="252222">
              <a:alpha val="95000"/>
            </a:srgbClr>
          </a:solidFill>
          <a:ln/>
        </p:spPr>
      </p:sp>
      <p:sp>
        <p:nvSpPr>
          <p:cNvPr id="24" name="Shape 18"/>
          <p:cNvSpPr/>
          <p:nvPr/>
        </p:nvSpPr>
        <p:spPr>
          <a:xfrm>
            <a:off x="7384494" y="5440680"/>
            <a:ext cx="6691193" cy="60960"/>
          </a:xfrm>
          <a:prstGeom prst="roundRect">
            <a:avLst>
              <a:gd name="adj" fmla="val 95559"/>
            </a:avLst>
          </a:prstGeom>
          <a:solidFill>
            <a:srgbClr val="F20374"/>
          </a:solidFill>
          <a:ln/>
        </p:spPr>
      </p:sp>
      <p:sp>
        <p:nvSpPr>
          <p:cNvPr id="25" name="Shape 19"/>
          <p:cNvSpPr/>
          <p:nvPr/>
        </p:nvSpPr>
        <p:spPr>
          <a:xfrm>
            <a:off x="10522029" y="5247918"/>
            <a:ext cx="416004" cy="416004"/>
          </a:xfrm>
          <a:prstGeom prst="roundRect">
            <a:avLst>
              <a:gd name="adj" fmla="val 219806"/>
            </a:avLst>
          </a:prstGeom>
          <a:solidFill>
            <a:srgbClr val="F20374"/>
          </a:solidFill>
          <a:ln/>
        </p:spPr>
      </p:sp>
      <p:pic>
        <p:nvPicPr>
          <p:cNvPr id="26" name="Image 4" descr="preencoded.png">    </p:cNvPr>
          <p:cNvPicPr>
            <a:picLocks noChangeAspect="1"/>
          </p:cNvPicPr>
          <p:nvPr/>
        </p:nvPicPr>
        <p:blipFill>
          <a:blip r:embed="rId5"/>
          <a:stretch>
            <a:fillRect/>
          </a:stretch>
        </p:blipFill>
        <p:spPr>
          <a:xfrm>
            <a:off x="10646807" y="5372695"/>
            <a:ext cx="166330" cy="166330"/>
          </a:xfrm>
          <a:prstGeom prst="rect">
            <a:avLst/>
          </a:prstGeom>
        </p:spPr>
      </p:pic>
      <p:sp>
        <p:nvSpPr>
          <p:cNvPr id="27" name="Text 20"/>
          <p:cNvSpPr/>
          <p:nvPr/>
        </p:nvSpPr>
        <p:spPr>
          <a:xfrm>
            <a:off x="7538323" y="5802630"/>
            <a:ext cx="2266831" cy="203835"/>
          </a:xfrm>
          <a:prstGeom prst="rect">
            <a:avLst/>
          </a:prstGeom>
          <a:noFill/>
          <a:ln/>
        </p:spPr>
        <p:txBody>
          <a:bodyPr wrap="none" lIns="0" tIns="0" rIns="0" bIns="0" rtlCol="0" anchor="t"/>
          <a:lstStyle/>
          <a:p>
            <a:pPr algn="l" indent="0" marL="0">
              <a:lnSpc>
                <a:spcPts val="1600"/>
              </a:lnSpc>
              <a:buNone/>
            </a:pPr>
            <a:r>
              <a:rPr lang="en-US" sz="1250" b="1" dirty="0">
                <a:solidFill>
                  <a:srgbClr val="E5E0DF"/>
                </a:solidFill>
                <a:latin typeface="Overpass Bold" pitchFamily="34" charset="0"/>
                <a:ea typeface="Overpass Bold" pitchFamily="34" charset="-122"/>
                <a:cs typeface="Overpass Bold" pitchFamily="34" charset="-120"/>
              </a:rPr>
              <a:t>Increased Training Overheads</a:t>
            </a:r>
            <a:endParaRPr lang="en-US" sz="1250" dirty="0"/>
          </a:p>
        </p:txBody>
      </p:sp>
      <p:sp>
        <p:nvSpPr>
          <p:cNvPr id="28" name="Text 21"/>
          <p:cNvSpPr/>
          <p:nvPr/>
        </p:nvSpPr>
        <p:spPr>
          <a:xfrm>
            <a:off x="7538323" y="6089571"/>
            <a:ext cx="6383536" cy="665798"/>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Overpass" pitchFamily="34" charset="0"/>
                <a:ea typeface="Overpass" pitchFamily="34" charset="-122"/>
                <a:cs typeface="Overpass" pitchFamily="34" charset="-120"/>
              </a:rPr>
              <a:t>The need for teams to master multiple, disconnected platforms adds considerable complexity. This elongates the learning curve for existing staff and reduces onboarding efficiency for new team members, costing valuable time and resources.</a:t>
            </a:r>
            <a:endParaRPr lang="en-US" sz="1050" dirty="0"/>
          </a:p>
        </p:txBody>
      </p:sp>
      <p:sp>
        <p:nvSpPr>
          <p:cNvPr id="29" name="Text 22"/>
          <p:cNvSpPr/>
          <p:nvPr/>
        </p:nvSpPr>
        <p:spPr>
          <a:xfrm>
            <a:off x="554712" y="7065169"/>
            <a:ext cx="13520976" cy="443865"/>
          </a:xfrm>
          <a:prstGeom prst="rect">
            <a:avLst/>
          </a:prstGeom>
          <a:noFill/>
          <a:ln/>
        </p:spPr>
        <p:txBody>
          <a:bodyPr wrap="square" lIns="0" tIns="0" rIns="0" bIns="0" rtlCol="0" anchor="t"/>
          <a:lstStyle/>
          <a:p>
            <a:pPr algn="l" indent="0" marL="0">
              <a:lnSpc>
                <a:spcPts val="1700"/>
              </a:lnSpc>
              <a:buNone/>
            </a:pPr>
            <a:r>
              <a:rPr lang="en-US" sz="1050" dirty="0">
                <a:solidFill>
                  <a:srgbClr val="E5E0DF"/>
                </a:solidFill>
                <a:latin typeface="Overpass" pitchFamily="34" charset="0"/>
                <a:ea typeface="Overpass" pitchFamily="34" charset="-122"/>
                <a:cs typeface="Overpass" pitchFamily="34" charset="-120"/>
              </a:rPr>
              <a:t>To address these critical challenges, we initiated the development of a powerful tool designed to integrate data from diverse sources. Our primary objective is to simplify CTO architect workflows by providing easier, centralized access to data for comprehensive analysis.</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266712"/>
            <a:ext cx="12954952" cy="3696176"/>
          </a:xfrm>
          <a:prstGeom prst="rect">
            <a:avLst/>
          </a:prstGeom>
          <a:noFill/>
          <a:ln/>
        </p:spPr>
        <p:txBody>
          <a:bodyPr wrap="square" lIns="0" tIns="0" rIns="0" bIns="0" rtlCol="0" anchor="t"/>
          <a:lstStyle/>
          <a:p>
            <a:pPr algn="l" indent="0" marL="0">
              <a:lnSpc>
                <a:spcPts val="9700"/>
              </a:lnSpc>
              <a:buNone/>
            </a:pPr>
            <a:r>
              <a:rPr lang="en-US" sz="7750" b="1" dirty="0">
                <a:solidFill>
                  <a:srgbClr val="FFFFFF"/>
                </a:solidFill>
                <a:latin typeface="Overpass Bold" pitchFamily="34" charset="0"/>
                <a:ea typeface="Overpass Bold" pitchFamily="34" charset="-122"/>
                <a:cs typeface="Overpass Bold" pitchFamily="34" charset="-120"/>
              </a:rPr>
              <a:t>The Problem Wasn't Lack of Data—It Was Lack of Integration</a:t>
            </a:r>
            <a:endParaRPr lang="en-US" sz="7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20328"/>
            <a:ext cx="4556046"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Assessment and Insights</a:t>
            </a:r>
            <a:endParaRPr lang="en-US" sz="3100" dirty="0"/>
          </a:p>
        </p:txBody>
      </p:sp>
      <p:sp>
        <p:nvSpPr>
          <p:cNvPr id="3" name="Text 1"/>
          <p:cNvSpPr/>
          <p:nvPr/>
        </p:nvSpPr>
        <p:spPr>
          <a:xfrm>
            <a:off x="837724" y="1631871"/>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Once I understood the scale of the problem, I set out to assess just how deep the fragmentation ran. I began by engaging with architects, delivery leads, and reporting teams across the CTO organization to map out how data was being used — and, more importantly, where it was breaking down.</a:t>
            </a:r>
            <a:endParaRPr lang="en-US" sz="1600" dirty="0"/>
          </a:p>
        </p:txBody>
      </p:sp>
      <p:sp>
        <p:nvSpPr>
          <p:cNvPr id="4" name="Shape 2"/>
          <p:cNvSpPr/>
          <p:nvPr/>
        </p:nvSpPr>
        <p:spPr>
          <a:xfrm>
            <a:off x="837724" y="3186708"/>
            <a:ext cx="6372701" cy="209431"/>
          </a:xfrm>
          <a:prstGeom prst="roundRect">
            <a:avLst>
              <a:gd name="adj" fmla="val 42005"/>
            </a:avLst>
          </a:prstGeom>
          <a:solidFill>
            <a:srgbClr val="7E023C"/>
          </a:solidFill>
          <a:ln w="7620">
            <a:solidFill>
              <a:srgbClr val="971B55"/>
            </a:solidFill>
            <a:prstDash val="solid"/>
          </a:ln>
        </p:spPr>
      </p:sp>
      <p:sp>
        <p:nvSpPr>
          <p:cNvPr id="5" name="Text 3"/>
          <p:cNvSpPr/>
          <p:nvPr/>
        </p:nvSpPr>
        <p:spPr>
          <a:xfrm>
            <a:off x="1047155" y="3605570"/>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Discovery Phase</a:t>
            </a:r>
            <a:endParaRPr lang="en-US" sz="1900" dirty="0"/>
          </a:p>
        </p:txBody>
      </p:sp>
      <p:sp>
        <p:nvSpPr>
          <p:cNvPr id="6" name="Text 4"/>
          <p:cNvSpPr/>
          <p:nvPr/>
        </p:nvSpPr>
        <p:spPr>
          <a:xfrm>
            <a:off x="1047155" y="4039195"/>
            <a:ext cx="5953839"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Mapped data usage patterns across architect teams, identifying pain points and manual workflows that created bottlenecks.</a:t>
            </a:r>
            <a:endParaRPr lang="en-US" sz="1600" dirty="0"/>
          </a:p>
        </p:txBody>
      </p:sp>
      <p:sp>
        <p:nvSpPr>
          <p:cNvPr id="7" name="Shape 5"/>
          <p:cNvSpPr/>
          <p:nvPr/>
        </p:nvSpPr>
        <p:spPr>
          <a:xfrm>
            <a:off x="7419856" y="2872621"/>
            <a:ext cx="6372820" cy="209431"/>
          </a:xfrm>
          <a:prstGeom prst="roundRect">
            <a:avLst>
              <a:gd name="adj" fmla="val 42005"/>
            </a:avLst>
          </a:prstGeom>
          <a:solidFill>
            <a:srgbClr val="7E023C"/>
          </a:solidFill>
          <a:ln w="7620">
            <a:solidFill>
              <a:srgbClr val="971B55"/>
            </a:solidFill>
            <a:prstDash val="solid"/>
          </a:ln>
        </p:spPr>
      </p:sp>
      <p:sp>
        <p:nvSpPr>
          <p:cNvPr id="8" name="Text 6"/>
          <p:cNvSpPr/>
          <p:nvPr/>
        </p:nvSpPr>
        <p:spPr>
          <a:xfrm>
            <a:off x="7629287" y="3291483"/>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Root Cause Analysis</a:t>
            </a:r>
            <a:endParaRPr lang="en-US" sz="1900" dirty="0"/>
          </a:p>
        </p:txBody>
      </p:sp>
      <p:sp>
        <p:nvSpPr>
          <p:cNvPr id="9" name="Text 7"/>
          <p:cNvSpPr/>
          <p:nvPr/>
        </p:nvSpPr>
        <p:spPr>
          <a:xfrm>
            <a:off x="7629287" y="3725108"/>
            <a:ext cx="5953958"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Found that architects operated in isolation, each pulling from different systems and maintaining separate versions of truth.</a:t>
            </a:r>
            <a:endParaRPr lang="en-US" sz="1600" dirty="0"/>
          </a:p>
        </p:txBody>
      </p:sp>
      <p:sp>
        <p:nvSpPr>
          <p:cNvPr id="10" name="Shape 8"/>
          <p:cNvSpPr/>
          <p:nvPr/>
        </p:nvSpPr>
        <p:spPr>
          <a:xfrm>
            <a:off x="837724" y="5442228"/>
            <a:ext cx="6372701" cy="209431"/>
          </a:xfrm>
          <a:prstGeom prst="roundRect">
            <a:avLst>
              <a:gd name="adj" fmla="val 42005"/>
            </a:avLst>
          </a:prstGeom>
          <a:solidFill>
            <a:srgbClr val="7E023C"/>
          </a:solidFill>
          <a:ln w="7620">
            <a:solidFill>
              <a:srgbClr val="971B55"/>
            </a:solidFill>
            <a:prstDash val="solid"/>
          </a:ln>
        </p:spPr>
      </p:sp>
      <p:sp>
        <p:nvSpPr>
          <p:cNvPr id="11" name="Text 9"/>
          <p:cNvSpPr/>
          <p:nvPr/>
        </p:nvSpPr>
        <p:spPr>
          <a:xfrm>
            <a:off x="1047155" y="5861090"/>
            <a:ext cx="2497812"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Impact Quantification</a:t>
            </a:r>
            <a:endParaRPr lang="en-US" sz="1900" dirty="0"/>
          </a:p>
        </p:txBody>
      </p:sp>
      <p:sp>
        <p:nvSpPr>
          <p:cNvPr id="12" name="Text 10"/>
          <p:cNvSpPr/>
          <p:nvPr/>
        </p:nvSpPr>
        <p:spPr>
          <a:xfrm>
            <a:off x="1047155" y="6294715"/>
            <a:ext cx="5953839"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Discovered more than 50% of governance time was spent on manual effort — tracking, validating, and reconciling data inconsistencies.</a:t>
            </a:r>
            <a:endParaRPr lang="en-US" sz="1600" dirty="0"/>
          </a:p>
        </p:txBody>
      </p:sp>
      <p:sp>
        <p:nvSpPr>
          <p:cNvPr id="13" name="Shape 11"/>
          <p:cNvSpPr/>
          <p:nvPr/>
        </p:nvSpPr>
        <p:spPr>
          <a:xfrm>
            <a:off x="7419856" y="5128141"/>
            <a:ext cx="6372820" cy="209431"/>
          </a:xfrm>
          <a:prstGeom prst="roundRect">
            <a:avLst>
              <a:gd name="adj" fmla="val 42005"/>
            </a:avLst>
          </a:prstGeom>
          <a:solidFill>
            <a:srgbClr val="7E023C"/>
          </a:solidFill>
          <a:ln w="7620">
            <a:solidFill>
              <a:srgbClr val="971B55"/>
            </a:solidFill>
            <a:prstDash val="solid"/>
          </a:ln>
        </p:spPr>
      </p:sp>
      <p:sp>
        <p:nvSpPr>
          <p:cNvPr id="14" name="Text 12"/>
          <p:cNvSpPr/>
          <p:nvPr/>
        </p:nvSpPr>
        <p:spPr>
          <a:xfrm>
            <a:off x="7629287" y="5547003"/>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Strategic Realization</a:t>
            </a:r>
            <a:endParaRPr lang="en-US" sz="1900" dirty="0"/>
          </a:p>
        </p:txBody>
      </p:sp>
      <p:sp>
        <p:nvSpPr>
          <p:cNvPr id="15" name="Text 13"/>
          <p:cNvSpPr/>
          <p:nvPr/>
        </p:nvSpPr>
        <p:spPr>
          <a:xfrm>
            <a:off x="7629287" y="5980628"/>
            <a:ext cx="5953958"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issue wasn't missing information; it was missing connection. We needed smarter, integrated, reliable data in one place.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926425"/>
            <a:ext cx="5514380"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Key Insights from Assessment</a:t>
            </a:r>
            <a:endParaRPr lang="en-US" sz="3100" dirty="0"/>
          </a:p>
        </p:txBody>
      </p:sp>
      <p:sp>
        <p:nvSpPr>
          <p:cNvPr id="3" name="Text 1"/>
          <p:cNvSpPr/>
          <p:nvPr/>
        </p:nvSpPr>
        <p:spPr>
          <a:xfrm>
            <a:off x="2722721" y="3199328"/>
            <a:ext cx="2576274" cy="523637"/>
          </a:xfrm>
          <a:prstGeom prst="rect">
            <a:avLst/>
          </a:prstGeom>
          <a:noFill/>
          <a:ln/>
        </p:spPr>
        <p:txBody>
          <a:bodyPr wrap="none" lIns="0" tIns="0" rIns="0" bIns="0" rtlCol="0" anchor="t"/>
          <a:lstStyle/>
          <a:p>
            <a:pPr algn="ctr" indent="0" marL="0">
              <a:lnSpc>
                <a:spcPts val="4100"/>
              </a:lnSpc>
              <a:buNone/>
            </a:pPr>
            <a:r>
              <a:rPr lang="en-US" sz="4100" b="1" dirty="0">
                <a:solidFill>
                  <a:srgbClr val="E5E0DF"/>
                </a:solidFill>
                <a:latin typeface="Overpass Bold" pitchFamily="34" charset="0"/>
                <a:ea typeface="Overpass Bold" pitchFamily="34" charset="-122"/>
                <a:cs typeface="Overpass Bold" pitchFamily="34" charset="-120"/>
              </a:rPr>
              <a:t>50%</a:t>
            </a:r>
            <a:endParaRPr lang="en-US" sz="4100" dirty="0"/>
          </a:p>
        </p:txBody>
      </p:sp>
      <p:pic>
        <p:nvPicPr>
          <p:cNvPr id="4" name="Image 0" descr="preencoded.png">    </p:cNvPr>
          <p:cNvPicPr>
            <a:picLocks noChangeAspect="1"/>
          </p:cNvPicPr>
          <p:nvPr/>
        </p:nvPicPr>
        <p:blipFill>
          <a:blip r:embed="rId1"/>
          <a:stretch>
            <a:fillRect/>
          </a:stretch>
        </p:blipFill>
        <p:spPr>
          <a:xfrm>
            <a:off x="2440067" y="1890236"/>
            <a:ext cx="3141821" cy="3141821"/>
          </a:xfrm>
          <a:prstGeom prst="rect">
            <a:avLst/>
          </a:prstGeom>
        </p:spPr>
      </p:pic>
      <p:sp>
        <p:nvSpPr>
          <p:cNvPr id="5" name="Text 2"/>
          <p:cNvSpPr/>
          <p:nvPr/>
        </p:nvSpPr>
        <p:spPr>
          <a:xfrm>
            <a:off x="2778919" y="5293757"/>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Time Wasted</a:t>
            </a:r>
            <a:endParaRPr lang="en-US" sz="1900" dirty="0"/>
          </a:p>
        </p:txBody>
      </p:sp>
      <p:sp>
        <p:nvSpPr>
          <p:cNvPr id="6" name="Text 3"/>
          <p:cNvSpPr/>
          <p:nvPr/>
        </p:nvSpPr>
        <p:spPr>
          <a:xfrm>
            <a:off x="837724" y="5727383"/>
            <a:ext cx="6346508" cy="335042"/>
          </a:xfrm>
          <a:prstGeom prst="rect">
            <a:avLst/>
          </a:prstGeom>
          <a:noFill/>
          <a:ln/>
        </p:spPr>
        <p:txBody>
          <a:bodyPr wrap="non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Of governance cycles spent on manual data reconciliation</a:t>
            </a:r>
            <a:endParaRPr lang="en-US" sz="1600" dirty="0"/>
          </a:p>
        </p:txBody>
      </p:sp>
      <p:sp>
        <p:nvSpPr>
          <p:cNvPr id="7" name="Text 4"/>
          <p:cNvSpPr/>
          <p:nvPr/>
        </p:nvSpPr>
        <p:spPr>
          <a:xfrm>
            <a:off x="9331047" y="3199328"/>
            <a:ext cx="2576274" cy="523637"/>
          </a:xfrm>
          <a:prstGeom prst="rect">
            <a:avLst/>
          </a:prstGeom>
          <a:noFill/>
          <a:ln/>
        </p:spPr>
        <p:txBody>
          <a:bodyPr wrap="none" lIns="0" tIns="0" rIns="0" bIns="0" rtlCol="0" anchor="t"/>
          <a:lstStyle/>
          <a:p>
            <a:pPr algn="ctr" indent="0" marL="0">
              <a:lnSpc>
                <a:spcPts val="4100"/>
              </a:lnSpc>
              <a:buNone/>
            </a:pPr>
            <a:r>
              <a:rPr lang="en-US" sz="4100" b="1" dirty="0">
                <a:solidFill>
                  <a:srgbClr val="E5E0DF"/>
                </a:solidFill>
                <a:latin typeface="Overpass Bold" pitchFamily="34" charset="0"/>
                <a:ea typeface="Overpass Bold" pitchFamily="34" charset="-122"/>
                <a:cs typeface="Overpass Bold" pitchFamily="34" charset="-120"/>
              </a:rPr>
              <a:t>100%</a:t>
            </a:r>
            <a:endParaRPr lang="en-US" sz="4100" dirty="0"/>
          </a:p>
        </p:txBody>
      </p:sp>
      <p:pic>
        <p:nvPicPr>
          <p:cNvPr id="8" name="Image 1" descr="preencoded.png">    </p:cNvPr>
          <p:cNvPicPr>
            <a:picLocks noChangeAspect="1"/>
          </p:cNvPicPr>
          <p:nvPr/>
        </p:nvPicPr>
        <p:blipFill>
          <a:blip r:embed="rId2"/>
          <a:stretch>
            <a:fillRect/>
          </a:stretch>
        </p:blipFill>
        <p:spPr>
          <a:xfrm>
            <a:off x="9048393" y="1890236"/>
            <a:ext cx="3141821" cy="3141821"/>
          </a:xfrm>
          <a:prstGeom prst="rect">
            <a:avLst/>
          </a:prstGeom>
        </p:spPr>
      </p:pic>
      <p:sp>
        <p:nvSpPr>
          <p:cNvPr id="9" name="Text 5"/>
          <p:cNvSpPr/>
          <p:nvPr/>
        </p:nvSpPr>
        <p:spPr>
          <a:xfrm>
            <a:off x="9387245" y="5293757"/>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Team Impact</a:t>
            </a:r>
            <a:endParaRPr lang="en-US" sz="1900" dirty="0"/>
          </a:p>
        </p:txBody>
      </p:sp>
      <p:sp>
        <p:nvSpPr>
          <p:cNvPr id="10" name="Text 6"/>
          <p:cNvSpPr/>
          <p:nvPr/>
        </p:nvSpPr>
        <p:spPr>
          <a:xfrm>
            <a:off x="7446050" y="5727383"/>
            <a:ext cx="6346627" cy="335042"/>
          </a:xfrm>
          <a:prstGeom prst="rect">
            <a:avLst/>
          </a:prstGeom>
          <a:noFill/>
          <a:ln/>
        </p:spPr>
        <p:txBody>
          <a:bodyPr wrap="non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Every architect faced the same challenge connecting dots</a:t>
            </a:r>
            <a:endParaRPr lang="en-US" sz="1600" dirty="0"/>
          </a:p>
        </p:txBody>
      </p:sp>
      <p:sp>
        <p:nvSpPr>
          <p:cNvPr id="11" name="Text 7"/>
          <p:cNvSpPr/>
          <p:nvPr/>
        </p:nvSpPr>
        <p:spPr>
          <a:xfrm>
            <a:off x="837724" y="6298049"/>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deeper I went, the more I realized the issue wasn't about missing information — it was about missing connection. That realization became the turning point. It was clear we needed a unified, intelligent platform that could bridge our data silos, create a single source of truth, and transform scattered information into actionable insights.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2536031"/>
            <a:ext cx="6069449"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Proposed Solution: Data Explorer</a:t>
            </a:r>
            <a:endParaRPr lang="en-US" sz="3100" dirty="0"/>
          </a:p>
        </p:txBody>
      </p:sp>
      <p:sp>
        <p:nvSpPr>
          <p:cNvPr id="3" name="Text 1"/>
          <p:cNvSpPr/>
          <p:nvPr/>
        </p:nvSpPr>
        <p:spPr>
          <a:xfrm>
            <a:off x="837724" y="3447574"/>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To address the fragmentation challenge, I proposed the development of </a:t>
            </a:r>
            <a:pPr algn="l" indent="0" marL="0">
              <a:lnSpc>
                <a:spcPts val="2600"/>
              </a:lnSpc>
              <a:buNone/>
            </a:pPr>
            <a:r>
              <a:rPr lang="en-US" sz="1600" b="1" dirty="0">
                <a:solidFill>
                  <a:srgbClr val="E5E0DF"/>
                </a:solidFill>
                <a:latin typeface="Overpass" pitchFamily="34" charset="0"/>
                <a:ea typeface="Overpass" pitchFamily="34" charset="-122"/>
                <a:cs typeface="Overpass" pitchFamily="34" charset="-120"/>
              </a:rPr>
              <a:t>Data Explorer</a:t>
            </a:r>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 — a unified data intelligence platform built under the CTO organization. Its goal was to create a single source of truth by consolidating key data from Jira, ServiceFirst, LCT, Hypercube, and AWS Billing into a cohesive analytics ecosystem.</a:t>
            </a:r>
            <a:endParaRPr lang="en-US" sz="1600" dirty="0"/>
          </a:p>
        </p:txBody>
      </p:sp>
      <p:sp>
        <p:nvSpPr>
          <p:cNvPr id="4" name="Text 2"/>
          <p:cNvSpPr/>
          <p:nvPr/>
        </p:nvSpPr>
        <p:spPr>
          <a:xfrm>
            <a:off x="837724" y="4688324"/>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By aligning this initiative with the CTO organization's broader data governance and modernization strategy, Data Explorer was envisioned as more than a reporting tool — it was to become the foundation for data-driven decision-making across engineering, architecture, and leadership domains.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748909"/>
            <a:ext cx="7058501"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Strategic Vision: Three Core Principles</a:t>
            </a:r>
            <a:endParaRPr lang="en-US" sz="3100" dirty="0"/>
          </a:p>
        </p:txBody>
      </p:sp>
      <p:sp>
        <p:nvSpPr>
          <p:cNvPr id="3" name="Shape 1"/>
          <p:cNvSpPr/>
          <p:nvPr/>
        </p:nvSpPr>
        <p:spPr>
          <a:xfrm>
            <a:off x="837724" y="2660452"/>
            <a:ext cx="4178618" cy="3820120"/>
          </a:xfrm>
          <a:prstGeom prst="roundRect">
            <a:avLst>
              <a:gd name="adj" fmla="val 2303"/>
            </a:avLst>
          </a:prstGeom>
          <a:solidFill>
            <a:srgbClr val="F20374"/>
          </a:solidFill>
          <a:ln w="7620">
            <a:solidFill>
              <a:srgbClr val="FF1C8D"/>
            </a:solidFill>
            <a:prstDash val="solid"/>
          </a:ln>
        </p:spPr>
      </p:sp>
      <p:sp>
        <p:nvSpPr>
          <p:cNvPr id="4" name="Text 2"/>
          <p:cNvSpPr/>
          <p:nvPr/>
        </p:nvSpPr>
        <p:spPr>
          <a:xfrm>
            <a:off x="1054775" y="2877503"/>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1. Integration</a:t>
            </a:r>
            <a:endParaRPr lang="en-US" sz="1900" dirty="0"/>
          </a:p>
        </p:txBody>
      </p:sp>
      <p:sp>
        <p:nvSpPr>
          <p:cNvPr id="5" name="Text 3"/>
          <p:cNvSpPr/>
          <p:nvPr/>
        </p:nvSpPr>
        <p:spPr>
          <a:xfrm>
            <a:off x="1054775" y="3311128"/>
            <a:ext cx="3744516" cy="1005126"/>
          </a:xfrm>
          <a:prstGeom prst="rect">
            <a:avLst/>
          </a:prstGeom>
          <a:noFill/>
          <a:ln/>
        </p:spPr>
        <p:txBody>
          <a:bodyPr wrap="square" lIns="0" tIns="0" rIns="0" bIns="0" rtlCol="0" anchor="t"/>
          <a:lstStyle/>
          <a:p>
            <a:pPr algn="l" indent="0" marL="0">
              <a:lnSpc>
                <a:spcPts val="2600"/>
              </a:lnSpc>
              <a:buNone/>
            </a:pPr>
            <a:r>
              <a:rPr lang="en-US" sz="1600" dirty="0">
                <a:solidFill>
                  <a:srgbClr val="FFFFFF"/>
                </a:solidFill>
                <a:latin typeface="Overpass" pitchFamily="34" charset="0"/>
                <a:ea typeface="Overpass" pitchFamily="34" charset="-122"/>
                <a:cs typeface="Overpass" pitchFamily="34" charset="-120"/>
              </a:rPr>
              <a:t>Seamlessly connect and normalize data from diverse enterprise systems through secure REST APIs.</a:t>
            </a:r>
            <a:endParaRPr lang="en-US" sz="1600" dirty="0"/>
          </a:p>
        </p:txBody>
      </p:sp>
      <p:sp>
        <p:nvSpPr>
          <p:cNvPr id="6" name="Text 4"/>
          <p:cNvSpPr/>
          <p:nvPr/>
        </p:nvSpPr>
        <p:spPr>
          <a:xfrm>
            <a:off x="1054775" y="4441865"/>
            <a:ext cx="37445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Overpass" pitchFamily="34" charset="0"/>
                <a:ea typeface="Overpass" pitchFamily="34" charset="-122"/>
                <a:cs typeface="Overpass" pitchFamily="34" charset="-120"/>
              </a:rPr>
              <a:t>Unified data model</a:t>
            </a:r>
            <a:endParaRPr lang="en-US" sz="1600" dirty="0"/>
          </a:p>
        </p:txBody>
      </p:sp>
      <p:sp>
        <p:nvSpPr>
          <p:cNvPr id="7" name="Text 5"/>
          <p:cNvSpPr/>
          <p:nvPr/>
        </p:nvSpPr>
        <p:spPr>
          <a:xfrm>
            <a:off x="1054775" y="4850130"/>
            <a:ext cx="37445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Overpass" pitchFamily="34" charset="0"/>
                <a:ea typeface="Overpass" pitchFamily="34" charset="-122"/>
                <a:cs typeface="Overpass" pitchFamily="34" charset="-120"/>
              </a:rPr>
              <a:t>Cross-system normalization</a:t>
            </a:r>
            <a:endParaRPr lang="en-US" sz="1600" dirty="0"/>
          </a:p>
        </p:txBody>
      </p:sp>
      <p:sp>
        <p:nvSpPr>
          <p:cNvPr id="8" name="Text 6"/>
          <p:cNvSpPr/>
          <p:nvPr/>
        </p:nvSpPr>
        <p:spPr>
          <a:xfrm>
            <a:off x="1054775" y="5258395"/>
            <a:ext cx="37445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FFFFFF"/>
                </a:solidFill>
                <a:latin typeface="Overpass" pitchFamily="34" charset="0"/>
                <a:ea typeface="Overpass" pitchFamily="34" charset="-122"/>
                <a:cs typeface="Overpass" pitchFamily="34" charset="-120"/>
              </a:rPr>
              <a:t>Real-time synchronization</a:t>
            </a:r>
            <a:endParaRPr lang="en-US" sz="1600" dirty="0"/>
          </a:p>
        </p:txBody>
      </p:sp>
      <p:sp>
        <p:nvSpPr>
          <p:cNvPr id="9" name="Shape 7"/>
          <p:cNvSpPr/>
          <p:nvPr/>
        </p:nvSpPr>
        <p:spPr>
          <a:xfrm>
            <a:off x="5225772" y="2660452"/>
            <a:ext cx="4178737" cy="3820120"/>
          </a:xfrm>
          <a:prstGeom prst="roundRect">
            <a:avLst>
              <a:gd name="adj" fmla="val 2303"/>
            </a:avLst>
          </a:prstGeom>
          <a:solidFill>
            <a:srgbClr val="7E023C"/>
          </a:solidFill>
          <a:ln w="7620">
            <a:solidFill>
              <a:srgbClr val="971B55"/>
            </a:solidFill>
            <a:prstDash val="solid"/>
          </a:ln>
        </p:spPr>
      </p:sp>
      <p:sp>
        <p:nvSpPr>
          <p:cNvPr id="10" name="Text 8"/>
          <p:cNvSpPr/>
          <p:nvPr/>
        </p:nvSpPr>
        <p:spPr>
          <a:xfrm>
            <a:off x="5442823" y="2877503"/>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2. Automation</a:t>
            </a:r>
            <a:endParaRPr lang="en-US" sz="1900" dirty="0"/>
          </a:p>
        </p:txBody>
      </p:sp>
      <p:sp>
        <p:nvSpPr>
          <p:cNvPr id="11" name="Text 9"/>
          <p:cNvSpPr/>
          <p:nvPr/>
        </p:nvSpPr>
        <p:spPr>
          <a:xfrm>
            <a:off x="5442823" y="3311128"/>
            <a:ext cx="3744635" cy="134016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Replace manual data gathering with automated ETL pipelines using Dagster, reducing human dependency and improving reliability.</a:t>
            </a:r>
            <a:endParaRPr lang="en-US" sz="1600" dirty="0"/>
          </a:p>
        </p:txBody>
      </p:sp>
      <p:sp>
        <p:nvSpPr>
          <p:cNvPr id="12" name="Text 10"/>
          <p:cNvSpPr/>
          <p:nvPr/>
        </p:nvSpPr>
        <p:spPr>
          <a:xfrm>
            <a:off x="5442823" y="4776907"/>
            <a:ext cx="3744635"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Scheduled data ingestion</a:t>
            </a:r>
            <a:endParaRPr lang="en-US" sz="1600" dirty="0"/>
          </a:p>
        </p:txBody>
      </p:sp>
      <p:sp>
        <p:nvSpPr>
          <p:cNvPr id="13" name="Text 11"/>
          <p:cNvSpPr/>
          <p:nvPr/>
        </p:nvSpPr>
        <p:spPr>
          <a:xfrm>
            <a:off x="5442823" y="5185172"/>
            <a:ext cx="3744635"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Automated transformation</a:t>
            </a:r>
            <a:endParaRPr lang="en-US" sz="1600" dirty="0"/>
          </a:p>
        </p:txBody>
      </p:sp>
      <p:sp>
        <p:nvSpPr>
          <p:cNvPr id="14" name="Text 12"/>
          <p:cNvSpPr/>
          <p:nvPr/>
        </p:nvSpPr>
        <p:spPr>
          <a:xfrm>
            <a:off x="5442823" y="5593437"/>
            <a:ext cx="3744635"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Error handling and recovery</a:t>
            </a:r>
            <a:endParaRPr lang="en-US" sz="1600" dirty="0"/>
          </a:p>
        </p:txBody>
      </p:sp>
      <p:sp>
        <p:nvSpPr>
          <p:cNvPr id="15" name="Shape 13"/>
          <p:cNvSpPr/>
          <p:nvPr/>
        </p:nvSpPr>
        <p:spPr>
          <a:xfrm>
            <a:off x="9613940" y="2660452"/>
            <a:ext cx="4178737" cy="3820120"/>
          </a:xfrm>
          <a:prstGeom prst="roundRect">
            <a:avLst>
              <a:gd name="adj" fmla="val 2303"/>
            </a:avLst>
          </a:prstGeom>
          <a:solidFill>
            <a:srgbClr val="7E023C"/>
          </a:solidFill>
          <a:ln w="7620">
            <a:solidFill>
              <a:srgbClr val="971B55"/>
            </a:solidFill>
            <a:prstDash val="solid"/>
          </a:ln>
        </p:spPr>
      </p:sp>
      <p:sp>
        <p:nvSpPr>
          <p:cNvPr id="16" name="Text 14"/>
          <p:cNvSpPr/>
          <p:nvPr/>
        </p:nvSpPr>
        <p:spPr>
          <a:xfrm>
            <a:off x="9830991" y="2877503"/>
            <a:ext cx="367569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3. Visualization and Governance</a:t>
            </a:r>
            <a:endParaRPr lang="en-US" sz="1900" dirty="0"/>
          </a:p>
        </p:txBody>
      </p:sp>
      <p:sp>
        <p:nvSpPr>
          <p:cNvPr id="17" name="Text 15"/>
          <p:cNvSpPr/>
          <p:nvPr/>
        </p:nvSpPr>
        <p:spPr>
          <a:xfrm>
            <a:off x="9830991" y="3311128"/>
            <a:ext cx="3744635"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Enable real-time insights through Tableau dashboards, improving decision-making speed and accuracy across leadership and architecture teams.</a:t>
            </a:r>
            <a:endParaRPr lang="en-US" sz="1600" dirty="0"/>
          </a:p>
        </p:txBody>
      </p:sp>
      <p:sp>
        <p:nvSpPr>
          <p:cNvPr id="18" name="Text 16"/>
          <p:cNvSpPr/>
          <p:nvPr/>
        </p:nvSpPr>
        <p:spPr>
          <a:xfrm>
            <a:off x="9830991" y="5111948"/>
            <a:ext cx="3744635"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Interactive dashboards</a:t>
            </a:r>
            <a:endParaRPr lang="en-US" sz="1600" dirty="0"/>
          </a:p>
        </p:txBody>
      </p:sp>
      <p:sp>
        <p:nvSpPr>
          <p:cNvPr id="19" name="Text 17"/>
          <p:cNvSpPr/>
          <p:nvPr/>
        </p:nvSpPr>
        <p:spPr>
          <a:xfrm>
            <a:off x="9830991" y="5520214"/>
            <a:ext cx="3744635"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Custom reporting</a:t>
            </a:r>
            <a:endParaRPr lang="en-US" sz="1600" dirty="0"/>
          </a:p>
        </p:txBody>
      </p:sp>
      <p:sp>
        <p:nvSpPr>
          <p:cNvPr id="20" name="Text 18"/>
          <p:cNvSpPr/>
          <p:nvPr/>
        </p:nvSpPr>
        <p:spPr>
          <a:xfrm>
            <a:off x="9830991" y="5928479"/>
            <a:ext cx="3744635"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Governance metrics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922026"/>
            <a:ext cx="5197197"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Proposed Solution Approach</a:t>
            </a:r>
            <a:endParaRPr lang="en-US" sz="3100" dirty="0"/>
          </a:p>
        </p:txBody>
      </p:sp>
      <p:sp>
        <p:nvSpPr>
          <p:cNvPr id="3" name="Text 1"/>
          <p:cNvSpPr/>
          <p:nvPr/>
        </p:nvSpPr>
        <p:spPr>
          <a:xfrm>
            <a:off x="837724" y="2833568"/>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To translate the strategy into action, I designed and led the implementation of Data Explorer, a scalable and secure data intelligence platform that unified fragmented data sources across the CTO landscape. The solution followed a modular, microservices-driven architecture, built for flexibility, automation, and long-term maintainability.</a:t>
            </a:r>
            <a:endParaRPr lang="en-US" sz="16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4074319"/>
            <a:ext cx="523637" cy="523637"/>
          </a:xfrm>
          <a:prstGeom prst="rect">
            <a:avLst/>
          </a:prstGeom>
        </p:spPr>
      </p:pic>
      <p:sp>
        <p:nvSpPr>
          <p:cNvPr id="5" name="Text 2"/>
          <p:cNvSpPr/>
          <p:nvPr/>
        </p:nvSpPr>
        <p:spPr>
          <a:xfrm>
            <a:off x="1623179" y="4198620"/>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Architecture Design</a:t>
            </a:r>
            <a:endParaRPr lang="en-US" sz="1900" dirty="0"/>
          </a:p>
        </p:txBody>
      </p:sp>
      <p:sp>
        <p:nvSpPr>
          <p:cNvPr id="6" name="Text 3"/>
          <p:cNvSpPr/>
          <p:nvPr/>
        </p:nvSpPr>
        <p:spPr>
          <a:xfrm>
            <a:off x="1623179" y="4632246"/>
            <a:ext cx="3358277"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Two Python-based microservices — Data Loader and Data API — developed using Flask and FastAPI, deployed on OpenShift for elasticity and high availability.</a:t>
            </a:r>
            <a:endParaRPr lang="en-US" sz="16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274" y="4074319"/>
            <a:ext cx="523637" cy="523637"/>
          </a:xfrm>
          <a:prstGeom prst="rect">
            <a:avLst/>
          </a:prstGeom>
        </p:spPr>
      </p:pic>
      <p:sp>
        <p:nvSpPr>
          <p:cNvPr id="8" name="Text 4"/>
          <p:cNvSpPr/>
          <p:nvPr/>
        </p:nvSpPr>
        <p:spPr>
          <a:xfrm>
            <a:off x="6028730" y="4198620"/>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Data Pipeline</a:t>
            </a:r>
            <a:endParaRPr lang="en-US" sz="1900" dirty="0"/>
          </a:p>
        </p:txBody>
      </p:sp>
      <p:sp>
        <p:nvSpPr>
          <p:cNvPr id="9" name="Text 5"/>
          <p:cNvSpPr/>
          <p:nvPr/>
        </p:nvSpPr>
        <p:spPr>
          <a:xfrm>
            <a:off x="6028730" y="4632246"/>
            <a:ext cx="3358277"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Dagster orchestration engine automated ingestion, transformation, and validation from multiple sources, stored in S3 Parquet format.</a:t>
            </a:r>
            <a:endParaRPr lang="en-US" sz="16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8825" y="4074319"/>
            <a:ext cx="523637" cy="523637"/>
          </a:xfrm>
          <a:prstGeom prst="rect">
            <a:avLst/>
          </a:prstGeom>
        </p:spPr>
      </p:pic>
      <p:sp>
        <p:nvSpPr>
          <p:cNvPr id="11" name="Text 6"/>
          <p:cNvSpPr/>
          <p:nvPr/>
        </p:nvSpPr>
        <p:spPr>
          <a:xfrm>
            <a:off x="10434280" y="4198620"/>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Data Access Layer</a:t>
            </a:r>
            <a:endParaRPr lang="en-US" sz="1900" dirty="0"/>
          </a:p>
        </p:txBody>
      </p:sp>
      <p:sp>
        <p:nvSpPr>
          <p:cNvPr id="12" name="Text 7"/>
          <p:cNvSpPr/>
          <p:nvPr/>
        </p:nvSpPr>
        <p:spPr>
          <a:xfrm>
            <a:off x="10434280" y="4632246"/>
            <a:ext cx="3358396" cy="134016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Robust REST API exposed unified datasets to Tableau, governance dashboards, and reporting frameworks.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2025-10-24T03:35:48Z</dcterms:created>
  <dcterms:modified xsi:type="dcterms:W3CDTF">2025-10-24T03:35:48Z</dcterms:modified>
</cp:coreProperties>
</file>